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60" r:id="rId2"/>
    <p:sldMasterId id="2147483724" r:id="rId3"/>
    <p:sldMasterId id="2147483736" r:id="rId4"/>
    <p:sldMasterId id="2147483766" r:id="rId5"/>
  </p:sldMasterIdLst>
  <p:notesMasterIdLst>
    <p:notesMasterId r:id="rId64"/>
  </p:notesMasterIdLst>
  <p:sldIdLst>
    <p:sldId id="353" r:id="rId6"/>
    <p:sldId id="256" r:id="rId7"/>
    <p:sldId id="285" r:id="rId8"/>
    <p:sldId id="298" r:id="rId9"/>
    <p:sldId id="299" r:id="rId10"/>
    <p:sldId id="275" r:id="rId11"/>
    <p:sldId id="276" r:id="rId12"/>
    <p:sldId id="300" r:id="rId13"/>
    <p:sldId id="262" r:id="rId14"/>
    <p:sldId id="263" r:id="rId15"/>
    <p:sldId id="264" r:id="rId16"/>
    <p:sldId id="282" r:id="rId17"/>
    <p:sldId id="273" r:id="rId18"/>
    <p:sldId id="257" r:id="rId19"/>
    <p:sldId id="265" r:id="rId20"/>
    <p:sldId id="259" r:id="rId21"/>
    <p:sldId id="260" r:id="rId22"/>
    <p:sldId id="261" r:id="rId23"/>
    <p:sldId id="278" r:id="rId24"/>
    <p:sldId id="279" r:id="rId25"/>
    <p:sldId id="318" r:id="rId26"/>
    <p:sldId id="319" r:id="rId27"/>
    <p:sldId id="280" r:id="rId28"/>
    <p:sldId id="266" r:id="rId29"/>
    <p:sldId id="267" r:id="rId30"/>
    <p:sldId id="268" r:id="rId31"/>
    <p:sldId id="281" r:id="rId32"/>
    <p:sldId id="269" r:id="rId33"/>
    <p:sldId id="270" r:id="rId34"/>
    <p:sldId id="272" r:id="rId35"/>
    <p:sldId id="277" r:id="rId36"/>
    <p:sldId id="322" r:id="rId37"/>
    <p:sldId id="271" r:id="rId38"/>
    <p:sldId id="274" r:id="rId39"/>
    <p:sldId id="283" r:id="rId40"/>
    <p:sldId id="325" r:id="rId41"/>
    <p:sldId id="323" r:id="rId42"/>
    <p:sldId id="324" r:id="rId43"/>
    <p:sldId id="326" r:id="rId44"/>
    <p:sldId id="327" r:id="rId45"/>
    <p:sldId id="330" r:id="rId46"/>
    <p:sldId id="331" r:id="rId47"/>
    <p:sldId id="332" r:id="rId48"/>
    <p:sldId id="333" r:id="rId49"/>
    <p:sldId id="334" r:id="rId50"/>
    <p:sldId id="335" r:id="rId51"/>
    <p:sldId id="336" r:id="rId52"/>
    <p:sldId id="337" r:id="rId53"/>
    <p:sldId id="338" r:id="rId54"/>
    <p:sldId id="340" r:id="rId55"/>
    <p:sldId id="342" r:id="rId56"/>
    <p:sldId id="343" r:id="rId57"/>
    <p:sldId id="345" r:id="rId58"/>
    <p:sldId id="346" r:id="rId59"/>
    <p:sldId id="348" r:id="rId60"/>
    <p:sldId id="349" r:id="rId61"/>
    <p:sldId id="352" r:id="rId62"/>
    <p:sldId id="354"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Espaillat"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4660"/>
  </p:normalViewPr>
  <p:slideViewPr>
    <p:cSldViewPr snapToGrid="0">
      <p:cViewPr varScale="1">
        <p:scale>
          <a:sx n="111" d="100"/>
          <a:sy n="111" d="100"/>
        </p:scale>
        <p:origin x="5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A6B85-5AAD-4DC0-9FFA-BE42F6CAEC6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0366ACE-CCA9-4556-B13E-94F494E85D2B}">
      <dgm:prSet/>
      <dgm:spPr/>
      <dgm:t>
        <a:bodyPr/>
        <a:lstStyle/>
        <a:p>
          <a:pPr>
            <a:lnSpc>
              <a:spcPct val="100000"/>
            </a:lnSpc>
          </a:pPr>
          <a:r>
            <a:rPr lang="en-US"/>
            <a:t>The parking authority enforces the City Ordinances enacted by city council. </a:t>
          </a:r>
        </a:p>
      </dgm:t>
    </dgm:pt>
    <dgm:pt modelId="{121F8400-FBB9-41BE-A8D9-5EA666F69E29}" type="parTrans" cxnId="{BEED1063-8AAC-442D-A3FF-765ED47E4541}">
      <dgm:prSet/>
      <dgm:spPr/>
      <dgm:t>
        <a:bodyPr/>
        <a:lstStyle/>
        <a:p>
          <a:endParaRPr lang="en-US"/>
        </a:p>
      </dgm:t>
    </dgm:pt>
    <dgm:pt modelId="{58B85C48-633A-467C-A7DA-BA073D9B7591}" type="sibTrans" cxnId="{BEED1063-8AAC-442D-A3FF-765ED47E4541}">
      <dgm:prSet/>
      <dgm:spPr/>
      <dgm:t>
        <a:bodyPr/>
        <a:lstStyle/>
        <a:p>
          <a:endParaRPr lang="en-US"/>
        </a:p>
      </dgm:t>
    </dgm:pt>
    <dgm:pt modelId="{5F882D4B-7977-4308-A6D8-DD2C066FE1B1}">
      <dgm:prSet/>
      <dgm:spPr/>
      <dgm:t>
        <a:bodyPr/>
        <a:lstStyle/>
        <a:p>
          <a:pPr>
            <a:lnSpc>
              <a:spcPct val="100000"/>
            </a:lnSpc>
          </a:pPr>
          <a:r>
            <a:rPr lang="en-US"/>
            <a:t>The Parking Authority does not make the laws they only enforce them. </a:t>
          </a:r>
        </a:p>
      </dgm:t>
    </dgm:pt>
    <dgm:pt modelId="{E84E7491-5959-4042-9D37-E3414C8A08C4}" type="parTrans" cxnId="{630B66E8-9F40-4556-913D-92545587E411}">
      <dgm:prSet/>
      <dgm:spPr/>
      <dgm:t>
        <a:bodyPr/>
        <a:lstStyle/>
        <a:p>
          <a:endParaRPr lang="en-US"/>
        </a:p>
      </dgm:t>
    </dgm:pt>
    <dgm:pt modelId="{9110B670-3553-4F71-A9DF-D1A39D28DEAA}" type="sibTrans" cxnId="{630B66E8-9F40-4556-913D-92545587E411}">
      <dgm:prSet/>
      <dgm:spPr/>
      <dgm:t>
        <a:bodyPr/>
        <a:lstStyle/>
        <a:p>
          <a:endParaRPr lang="en-US"/>
        </a:p>
      </dgm:t>
    </dgm:pt>
    <dgm:pt modelId="{D8C56E4E-F3AA-471F-A951-1DA9A4400891}" type="pres">
      <dgm:prSet presAssocID="{276A6B85-5AAD-4DC0-9FFA-BE42F6CAEC67}" presName="root" presStyleCnt="0">
        <dgm:presLayoutVars>
          <dgm:dir/>
          <dgm:resizeHandles val="exact"/>
        </dgm:presLayoutVars>
      </dgm:prSet>
      <dgm:spPr/>
    </dgm:pt>
    <dgm:pt modelId="{1B18C7E1-674C-46AC-AF7A-779348EE8829}" type="pres">
      <dgm:prSet presAssocID="{80366ACE-CCA9-4556-B13E-94F494E85D2B}" presName="compNode" presStyleCnt="0"/>
      <dgm:spPr/>
    </dgm:pt>
    <dgm:pt modelId="{28C84BAD-09B2-4CA8-9CB5-4031AF31E5EC}" type="pres">
      <dgm:prSet presAssocID="{80366ACE-CCA9-4556-B13E-94F494E85D2B}" presName="iconRect" presStyleLbl="node1" presStyleIdx="0" presStyleCnt="2" custLinFactNeighborX="3392" custLinFactNeighborY="-28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9013813F-8EC4-4E60-AE70-292B5F47EDE8}" type="pres">
      <dgm:prSet presAssocID="{80366ACE-CCA9-4556-B13E-94F494E85D2B}" presName="spaceRect" presStyleCnt="0"/>
      <dgm:spPr/>
    </dgm:pt>
    <dgm:pt modelId="{2465DBC2-389F-461A-9925-CDEEFF273156}" type="pres">
      <dgm:prSet presAssocID="{80366ACE-CCA9-4556-B13E-94F494E85D2B}" presName="textRect" presStyleLbl="revTx" presStyleIdx="0" presStyleCnt="2">
        <dgm:presLayoutVars>
          <dgm:chMax val="1"/>
          <dgm:chPref val="1"/>
        </dgm:presLayoutVars>
      </dgm:prSet>
      <dgm:spPr/>
    </dgm:pt>
    <dgm:pt modelId="{080936AB-63EE-4F04-BAB1-E4EAD989CCEC}" type="pres">
      <dgm:prSet presAssocID="{58B85C48-633A-467C-A7DA-BA073D9B7591}" presName="sibTrans" presStyleCnt="0"/>
      <dgm:spPr/>
    </dgm:pt>
    <dgm:pt modelId="{2560A8BC-14B7-4ACB-B579-3F1D7CCDA7CE}" type="pres">
      <dgm:prSet presAssocID="{5F882D4B-7977-4308-A6D8-DD2C066FE1B1}" presName="compNode" presStyleCnt="0"/>
      <dgm:spPr/>
    </dgm:pt>
    <dgm:pt modelId="{14963CD8-CA61-48B2-AABF-909545620DD8}" type="pres">
      <dgm:prSet presAssocID="{5F882D4B-7977-4308-A6D8-DD2C066FE1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B1036032-429E-47C0-8A0A-55F46FAF743C}" type="pres">
      <dgm:prSet presAssocID="{5F882D4B-7977-4308-A6D8-DD2C066FE1B1}" presName="spaceRect" presStyleCnt="0"/>
      <dgm:spPr/>
    </dgm:pt>
    <dgm:pt modelId="{8653CCCF-BCA1-4B9E-AA5A-D08073DBECD1}" type="pres">
      <dgm:prSet presAssocID="{5F882D4B-7977-4308-A6D8-DD2C066FE1B1}" presName="textRect" presStyleLbl="revTx" presStyleIdx="1" presStyleCnt="2">
        <dgm:presLayoutVars>
          <dgm:chMax val="1"/>
          <dgm:chPref val="1"/>
        </dgm:presLayoutVars>
      </dgm:prSet>
      <dgm:spPr/>
    </dgm:pt>
  </dgm:ptLst>
  <dgm:cxnLst>
    <dgm:cxn modelId="{DF115F26-6717-437D-A8A7-31E39D26F042}" type="presOf" srcId="{80366ACE-CCA9-4556-B13E-94F494E85D2B}" destId="{2465DBC2-389F-461A-9925-CDEEFF273156}" srcOrd="0" destOrd="0" presId="urn:microsoft.com/office/officeart/2018/2/layout/IconLabelList"/>
    <dgm:cxn modelId="{BEED1063-8AAC-442D-A3FF-765ED47E4541}" srcId="{276A6B85-5AAD-4DC0-9FFA-BE42F6CAEC67}" destId="{80366ACE-CCA9-4556-B13E-94F494E85D2B}" srcOrd="0" destOrd="0" parTransId="{121F8400-FBB9-41BE-A8D9-5EA666F69E29}" sibTransId="{58B85C48-633A-467C-A7DA-BA073D9B7591}"/>
    <dgm:cxn modelId="{E63E178E-D3EE-4EDA-A405-F0E6B3FD9D9C}" type="presOf" srcId="{276A6B85-5AAD-4DC0-9FFA-BE42F6CAEC67}" destId="{D8C56E4E-F3AA-471F-A951-1DA9A4400891}" srcOrd="0" destOrd="0" presId="urn:microsoft.com/office/officeart/2018/2/layout/IconLabelList"/>
    <dgm:cxn modelId="{630B66E8-9F40-4556-913D-92545587E411}" srcId="{276A6B85-5AAD-4DC0-9FFA-BE42F6CAEC67}" destId="{5F882D4B-7977-4308-A6D8-DD2C066FE1B1}" srcOrd="1" destOrd="0" parTransId="{E84E7491-5959-4042-9D37-E3414C8A08C4}" sibTransId="{9110B670-3553-4F71-A9DF-D1A39D28DEAA}"/>
    <dgm:cxn modelId="{C1EF9DF2-DACF-4C26-B57D-B436C1BEE1CF}" type="presOf" srcId="{5F882D4B-7977-4308-A6D8-DD2C066FE1B1}" destId="{8653CCCF-BCA1-4B9E-AA5A-D08073DBECD1}" srcOrd="0" destOrd="0" presId="urn:microsoft.com/office/officeart/2018/2/layout/IconLabelList"/>
    <dgm:cxn modelId="{98BFC007-88CB-4F5F-8D35-208E81DB7276}" type="presParOf" srcId="{D8C56E4E-F3AA-471F-A951-1DA9A4400891}" destId="{1B18C7E1-674C-46AC-AF7A-779348EE8829}" srcOrd="0" destOrd="0" presId="urn:microsoft.com/office/officeart/2018/2/layout/IconLabelList"/>
    <dgm:cxn modelId="{0A1A7507-446E-4C05-8DFE-D527720EFCEC}" type="presParOf" srcId="{1B18C7E1-674C-46AC-AF7A-779348EE8829}" destId="{28C84BAD-09B2-4CA8-9CB5-4031AF31E5EC}" srcOrd="0" destOrd="0" presId="urn:microsoft.com/office/officeart/2018/2/layout/IconLabelList"/>
    <dgm:cxn modelId="{029CF2E7-44B5-48DB-BF55-77AB40B39CA3}" type="presParOf" srcId="{1B18C7E1-674C-46AC-AF7A-779348EE8829}" destId="{9013813F-8EC4-4E60-AE70-292B5F47EDE8}" srcOrd="1" destOrd="0" presId="urn:microsoft.com/office/officeart/2018/2/layout/IconLabelList"/>
    <dgm:cxn modelId="{FE6982E8-7C62-4D5A-920D-32729ED77E28}" type="presParOf" srcId="{1B18C7E1-674C-46AC-AF7A-779348EE8829}" destId="{2465DBC2-389F-461A-9925-CDEEFF273156}" srcOrd="2" destOrd="0" presId="urn:microsoft.com/office/officeart/2018/2/layout/IconLabelList"/>
    <dgm:cxn modelId="{FAFEDBEF-2810-429D-9F2A-32416F478029}" type="presParOf" srcId="{D8C56E4E-F3AA-471F-A951-1DA9A4400891}" destId="{080936AB-63EE-4F04-BAB1-E4EAD989CCEC}" srcOrd="1" destOrd="0" presId="urn:microsoft.com/office/officeart/2018/2/layout/IconLabelList"/>
    <dgm:cxn modelId="{F97D2944-3A86-4B86-BD30-4E869AF7ECDE}" type="presParOf" srcId="{D8C56E4E-F3AA-471F-A951-1DA9A4400891}" destId="{2560A8BC-14B7-4ACB-B579-3F1D7CCDA7CE}" srcOrd="2" destOrd="0" presId="urn:microsoft.com/office/officeart/2018/2/layout/IconLabelList"/>
    <dgm:cxn modelId="{1394806B-EAC3-4457-9099-9C2502373C81}" type="presParOf" srcId="{2560A8BC-14B7-4ACB-B579-3F1D7CCDA7CE}" destId="{14963CD8-CA61-48B2-AABF-909545620DD8}" srcOrd="0" destOrd="0" presId="urn:microsoft.com/office/officeart/2018/2/layout/IconLabelList"/>
    <dgm:cxn modelId="{C01D3B20-E6E2-4349-8CA3-E19FCAD2AC8E}" type="presParOf" srcId="{2560A8BC-14B7-4ACB-B579-3F1D7CCDA7CE}" destId="{B1036032-429E-47C0-8A0A-55F46FAF743C}" srcOrd="1" destOrd="0" presId="urn:microsoft.com/office/officeart/2018/2/layout/IconLabelList"/>
    <dgm:cxn modelId="{C6692E08-8CFB-4DAF-9E79-0E6C9BEB8ABC}" type="presParOf" srcId="{2560A8BC-14B7-4ACB-B579-3F1D7CCDA7CE}" destId="{8653CCCF-BCA1-4B9E-AA5A-D08073DBECD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B0C54C-AA80-4D4D-9771-EB4DFE2717E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CFC99A5-43A1-4889-82F6-DB8756D97785}">
      <dgm:prSet/>
      <dgm:spPr/>
      <dgm:t>
        <a:bodyPr/>
        <a:lstStyle/>
        <a:p>
          <a:r>
            <a:rPr lang="en-US"/>
            <a:t>2E: No Parking Anytime         </a:t>
          </a:r>
        </a:p>
      </dgm:t>
    </dgm:pt>
    <dgm:pt modelId="{BBE63EFC-52A8-4252-A0D9-B1E253138EB8}" type="parTrans" cxnId="{ED93178B-ADF4-4E0C-AF22-3C8138E78DA8}">
      <dgm:prSet/>
      <dgm:spPr/>
      <dgm:t>
        <a:bodyPr/>
        <a:lstStyle/>
        <a:p>
          <a:endParaRPr lang="en-US"/>
        </a:p>
      </dgm:t>
    </dgm:pt>
    <dgm:pt modelId="{BD2D7FDE-76E3-422E-948E-76B0D06A184B}" type="sibTrans" cxnId="{ED93178B-ADF4-4E0C-AF22-3C8138E78DA8}">
      <dgm:prSet/>
      <dgm:spPr/>
      <dgm:t>
        <a:bodyPr/>
        <a:lstStyle/>
        <a:p>
          <a:endParaRPr lang="en-US"/>
        </a:p>
      </dgm:t>
    </dgm:pt>
    <dgm:pt modelId="{5E876C97-A6FF-4F1B-B7BC-3F953AEC875F}">
      <dgm:prSet/>
      <dgm:spPr/>
      <dgm:t>
        <a:bodyPr/>
        <a:lstStyle/>
        <a:p>
          <a:r>
            <a:rPr lang="en-US"/>
            <a:t>5C: NP within 15ft of Fire Hydrant</a:t>
          </a:r>
        </a:p>
      </dgm:t>
    </dgm:pt>
    <dgm:pt modelId="{8C7D2A03-8EBA-49EE-8144-5652C73C44B1}" type="parTrans" cxnId="{4F253F65-FC08-485B-A1B6-67EE8CE72B37}">
      <dgm:prSet/>
      <dgm:spPr/>
      <dgm:t>
        <a:bodyPr/>
        <a:lstStyle/>
        <a:p>
          <a:endParaRPr lang="en-US"/>
        </a:p>
      </dgm:t>
    </dgm:pt>
    <dgm:pt modelId="{DFFD3678-637A-47B3-A006-03531163B4B7}" type="sibTrans" cxnId="{4F253F65-FC08-485B-A1B6-67EE8CE72B37}">
      <dgm:prSet/>
      <dgm:spPr/>
      <dgm:t>
        <a:bodyPr/>
        <a:lstStyle/>
        <a:p>
          <a:endParaRPr lang="en-US"/>
        </a:p>
      </dgm:t>
    </dgm:pt>
    <dgm:pt modelId="{852335D7-E8AB-4C79-8346-D93643BA4965}">
      <dgm:prSet/>
      <dgm:spPr/>
      <dgm:t>
        <a:bodyPr/>
        <a:lstStyle/>
        <a:p>
          <a:r>
            <a:rPr lang="en-US"/>
            <a:t>2C: No Parking This Street     </a:t>
          </a:r>
        </a:p>
      </dgm:t>
    </dgm:pt>
    <dgm:pt modelId="{12F407A3-B08D-4E2A-A5A8-055CE71F41FF}" type="parTrans" cxnId="{8589E67B-AF54-4814-A778-7255C358BA90}">
      <dgm:prSet/>
      <dgm:spPr/>
      <dgm:t>
        <a:bodyPr/>
        <a:lstStyle/>
        <a:p>
          <a:endParaRPr lang="en-US"/>
        </a:p>
      </dgm:t>
    </dgm:pt>
    <dgm:pt modelId="{E9104CA8-57F7-48E8-9E8D-9C60BC1191CF}" type="sibTrans" cxnId="{8589E67B-AF54-4814-A778-7255C358BA90}">
      <dgm:prSet/>
      <dgm:spPr/>
      <dgm:t>
        <a:bodyPr/>
        <a:lstStyle/>
        <a:p>
          <a:endParaRPr lang="en-US"/>
        </a:p>
      </dgm:t>
    </dgm:pt>
    <dgm:pt modelId="{886C9278-DAE4-4DA6-A743-56BCC3C02831}">
      <dgm:prSet/>
      <dgm:spPr/>
      <dgm:t>
        <a:bodyPr/>
        <a:lstStyle/>
        <a:p>
          <a:r>
            <a:rPr lang="en-US"/>
            <a:t>9A: Double Parking</a:t>
          </a:r>
        </a:p>
      </dgm:t>
    </dgm:pt>
    <dgm:pt modelId="{786570E3-B9B8-4B90-9792-86AA988935BC}" type="parTrans" cxnId="{8BD8ED08-C1A6-4476-A7F2-2B19D43D1543}">
      <dgm:prSet/>
      <dgm:spPr/>
      <dgm:t>
        <a:bodyPr/>
        <a:lstStyle/>
        <a:p>
          <a:endParaRPr lang="en-US"/>
        </a:p>
      </dgm:t>
    </dgm:pt>
    <dgm:pt modelId="{1401A7E7-0E4A-44FF-956F-4AA38E206DAF}" type="sibTrans" cxnId="{8BD8ED08-C1A6-4476-A7F2-2B19D43D1543}">
      <dgm:prSet/>
      <dgm:spPr/>
      <dgm:t>
        <a:bodyPr/>
        <a:lstStyle/>
        <a:p>
          <a:endParaRPr lang="en-US"/>
        </a:p>
      </dgm:t>
    </dgm:pt>
    <dgm:pt modelId="{061E8E9C-62C0-46B9-A73C-751066D93052}">
      <dgm:prSet/>
      <dgm:spPr/>
      <dgm:t>
        <a:bodyPr/>
        <a:lstStyle/>
        <a:p>
          <a:r>
            <a:rPr lang="en-US" dirty="0"/>
            <a:t>10A: Lazy Double Parking	         </a:t>
          </a:r>
        </a:p>
      </dgm:t>
    </dgm:pt>
    <dgm:pt modelId="{44FF4729-3F9E-48C0-90AB-61824EE4D80E}" type="parTrans" cxnId="{460AD4A2-B02F-4CE1-90C8-EA88BB62F64B}">
      <dgm:prSet/>
      <dgm:spPr/>
      <dgm:t>
        <a:bodyPr/>
        <a:lstStyle/>
        <a:p>
          <a:endParaRPr lang="en-US"/>
        </a:p>
      </dgm:t>
    </dgm:pt>
    <dgm:pt modelId="{286A7874-6489-434F-BF27-982FC987CE59}" type="sibTrans" cxnId="{460AD4A2-B02F-4CE1-90C8-EA88BB62F64B}">
      <dgm:prSet/>
      <dgm:spPr/>
      <dgm:t>
        <a:bodyPr/>
        <a:lstStyle/>
        <a:p>
          <a:endParaRPr lang="en-US"/>
        </a:p>
      </dgm:t>
    </dgm:pt>
    <dgm:pt modelId="{A759C521-7867-4984-BC31-B578207BF542}">
      <dgm:prSet/>
      <dgm:spPr/>
      <dgm:t>
        <a:bodyPr/>
        <a:lstStyle/>
        <a:p>
          <a:r>
            <a:rPr lang="en-US" dirty="0"/>
            <a:t>2F: Loading Zone		</a:t>
          </a:r>
        </a:p>
      </dgm:t>
    </dgm:pt>
    <dgm:pt modelId="{647FDFCB-38C9-489D-B8EC-5152451407B2}" type="parTrans" cxnId="{9C8DAB6F-074A-4A79-B8CE-FAB24F8CB70D}">
      <dgm:prSet/>
      <dgm:spPr/>
      <dgm:t>
        <a:bodyPr/>
        <a:lstStyle/>
        <a:p>
          <a:endParaRPr lang="en-US"/>
        </a:p>
      </dgm:t>
    </dgm:pt>
    <dgm:pt modelId="{F547AF50-F732-4FD5-B6BE-4D9F999878B5}" type="sibTrans" cxnId="{9C8DAB6F-074A-4A79-B8CE-FAB24F8CB70D}">
      <dgm:prSet/>
      <dgm:spPr/>
      <dgm:t>
        <a:bodyPr/>
        <a:lstStyle/>
        <a:p>
          <a:endParaRPr lang="en-US"/>
        </a:p>
      </dgm:t>
    </dgm:pt>
    <dgm:pt modelId="{3AF3761E-9301-406B-B6FC-B1B184A45F07}">
      <dgm:prSet/>
      <dgm:spPr/>
      <dgm:t>
        <a:bodyPr/>
        <a:lstStyle/>
        <a:p>
          <a:r>
            <a:rPr lang="en-US" dirty="0"/>
            <a:t>2G: Too Close to Corner         </a:t>
          </a:r>
        </a:p>
      </dgm:t>
    </dgm:pt>
    <dgm:pt modelId="{DED9C21A-A97F-47AC-9A49-094F3FB8494D}" type="parTrans" cxnId="{A4C2F582-A700-4943-824B-4604B6AE9AC4}">
      <dgm:prSet/>
      <dgm:spPr/>
      <dgm:t>
        <a:bodyPr/>
        <a:lstStyle/>
        <a:p>
          <a:endParaRPr lang="en-US"/>
        </a:p>
      </dgm:t>
    </dgm:pt>
    <dgm:pt modelId="{4EE2AB64-E647-4B88-A9AD-7781261CB4ED}" type="sibTrans" cxnId="{A4C2F582-A700-4943-824B-4604B6AE9AC4}">
      <dgm:prSet/>
      <dgm:spPr/>
      <dgm:t>
        <a:bodyPr/>
        <a:lstStyle/>
        <a:p>
          <a:endParaRPr lang="en-US"/>
        </a:p>
      </dgm:t>
    </dgm:pt>
    <dgm:pt modelId="{38697B96-2217-485A-B4F4-8024100831EF}">
      <dgm:prSet/>
      <dgm:spPr/>
      <dgm:t>
        <a:bodyPr/>
        <a:lstStyle/>
        <a:p>
          <a:r>
            <a:rPr lang="en-US"/>
            <a:t>5B: No Repair Work</a:t>
          </a:r>
        </a:p>
      </dgm:t>
    </dgm:pt>
    <dgm:pt modelId="{B591C696-4377-4881-8C4D-E65CB89DD60B}" type="parTrans" cxnId="{58897901-3375-4030-A8AC-ACED873B116C}">
      <dgm:prSet/>
      <dgm:spPr/>
      <dgm:t>
        <a:bodyPr/>
        <a:lstStyle/>
        <a:p>
          <a:endParaRPr lang="en-US"/>
        </a:p>
      </dgm:t>
    </dgm:pt>
    <dgm:pt modelId="{AAA6317D-186E-45AB-818D-FA8BE9DD6CD3}" type="sibTrans" cxnId="{58897901-3375-4030-A8AC-ACED873B116C}">
      <dgm:prSet/>
      <dgm:spPr/>
      <dgm:t>
        <a:bodyPr/>
        <a:lstStyle/>
        <a:p>
          <a:endParaRPr lang="en-US"/>
        </a:p>
      </dgm:t>
    </dgm:pt>
    <dgm:pt modelId="{3978E2A8-7A58-4738-A909-45C1F01C6339}">
      <dgm:prSet/>
      <dgm:spPr/>
      <dgm:t>
        <a:bodyPr/>
        <a:lstStyle/>
        <a:p>
          <a:r>
            <a:rPr lang="en-US"/>
            <a:t>2V: No Parking on Sidewalk </a:t>
          </a:r>
        </a:p>
      </dgm:t>
    </dgm:pt>
    <dgm:pt modelId="{AED554E0-0271-44BB-BA1A-D8F490F1E29E}" type="parTrans" cxnId="{D1B00AE7-C47E-4082-9D5F-36677C0B09D2}">
      <dgm:prSet/>
      <dgm:spPr/>
      <dgm:t>
        <a:bodyPr/>
        <a:lstStyle/>
        <a:p>
          <a:endParaRPr lang="en-US"/>
        </a:p>
      </dgm:t>
    </dgm:pt>
    <dgm:pt modelId="{FFF24043-13BC-4FE5-9856-60068183DE58}" type="sibTrans" cxnId="{D1B00AE7-C47E-4082-9D5F-36677C0B09D2}">
      <dgm:prSet/>
      <dgm:spPr/>
      <dgm:t>
        <a:bodyPr/>
        <a:lstStyle/>
        <a:p>
          <a:endParaRPr lang="en-US"/>
        </a:p>
      </dgm:t>
    </dgm:pt>
    <dgm:pt modelId="{38B8BADC-031B-41EC-B025-C35C27C031AF}">
      <dgm:prSet/>
      <dgm:spPr/>
      <dgm:t>
        <a:bodyPr/>
        <a:lstStyle/>
        <a:p>
          <a:r>
            <a:rPr lang="en-US"/>
            <a:t>5A: NP in posted Handicap Area</a:t>
          </a:r>
        </a:p>
      </dgm:t>
    </dgm:pt>
    <dgm:pt modelId="{B907236C-69C1-446C-9DED-A0D3F5B6E2ED}" type="parTrans" cxnId="{A0C59282-D22E-453E-880C-EAFA53552DAD}">
      <dgm:prSet/>
      <dgm:spPr/>
      <dgm:t>
        <a:bodyPr/>
        <a:lstStyle/>
        <a:p>
          <a:endParaRPr lang="en-US"/>
        </a:p>
      </dgm:t>
    </dgm:pt>
    <dgm:pt modelId="{AD6C84B9-829E-4E0F-ACA4-806D1A380A91}" type="sibTrans" cxnId="{A0C59282-D22E-453E-880C-EAFA53552DAD}">
      <dgm:prSet/>
      <dgm:spPr/>
      <dgm:t>
        <a:bodyPr/>
        <a:lstStyle/>
        <a:p>
          <a:endParaRPr lang="en-US"/>
        </a:p>
      </dgm:t>
    </dgm:pt>
    <dgm:pt modelId="{483CFB89-D518-4DC6-96C0-8A6F8136826C}">
      <dgm:prSet/>
      <dgm:spPr/>
      <dgm:t>
        <a:bodyPr/>
        <a:lstStyle/>
        <a:p>
          <a:r>
            <a:rPr lang="en-US"/>
            <a:t>2W: Parked Opposing the Flow of Traffic</a:t>
          </a:r>
        </a:p>
      </dgm:t>
    </dgm:pt>
    <dgm:pt modelId="{19CAA438-E7FB-4DA0-9FAC-C7D1235267A6}" type="parTrans" cxnId="{2ECF182F-7077-479B-815C-0A5221E041B2}">
      <dgm:prSet/>
      <dgm:spPr/>
      <dgm:t>
        <a:bodyPr/>
        <a:lstStyle/>
        <a:p>
          <a:endParaRPr lang="en-US"/>
        </a:p>
      </dgm:t>
    </dgm:pt>
    <dgm:pt modelId="{FBFBFEA2-87B0-4D66-B3A2-834C411D400A}" type="sibTrans" cxnId="{2ECF182F-7077-479B-815C-0A5221E041B2}">
      <dgm:prSet/>
      <dgm:spPr/>
      <dgm:t>
        <a:bodyPr/>
        <a:lstStyle/>
        <a:p>
          <a:endParaRPr lang="en-US"/>
        </a:p>
      </dgm:t>
    </dgm:pt>
    <dgm:pt modelId="{74B2D3B6-AF9E-4757-9959-B171C9ED4386}">
      <dgm:prSet/>
      <dgm:spPr/>
      <dgm:t>
        <a:bodyPr/>
        <a:lstStyle/>
        <a:p>
          <a:r>
            <a:rPr lang="en-US"/>
            <a:t>4I: Blocking Street or Lane</a:t>
          </a:r>
        </a:p>
      </dgm:t>
    </dgm:pt>
    <dgm:pt modelId="{A4ECC2D0-8F1E-4130-9EB4-118AD475E949}" type="parTrans" cxnId="{C1FF016C-B486-47FC-BB74-BEC014FF5226}">
      <dgm:prSet/>
      <dgm:spPr/>
      <dgm:t>
        <a:bodyPr/>
        <a:lstStyle/>
        <a:p>
          <a:endParaRPr lang="en-US"/>
        </a:p>
      </dgm:t>
    </dgm:pt>
    <dgm:pt modelId="{531D99FC-4923-4531-BBAD-DE532A31A697}" type="sibTrans" cxnId="{C1FF016C-B486-47FC-BB74-BEC014FF5226}">
      <dgm:prSet/>
      <dgm:spPr/>
      <dgm:t>
        <a:bodyPr/>
        <a:lstStyle/>
        <a:p>
          <a:endParaRPr lang="en-US"/>
        </a:p>
      </dgm:t>
    </dgm:pt>
    <dgm:pt modelId="{ED145488-E9D1-4208-B225-150892738BEF}">
      <dgm:prSet/>
      <dgm:spPr/>
      <dgm:t>
        <a:bodyPr/>
        <a:lstStyle/>
        <a:p>
          <a:r>
            <a:rPr lang="en-US"/>
            <a:t>4H: Unhitched Trailer</a:t>
          </a:r>
        </a:p>
      </dgm:t>
    </dgm:pt>
    <dgm:pt modelId="{8F279F14-24A4-46B1-A6A6-2C981DBF2BD4}" type="parTrans" cxnId="{D01AB7F5-DAE4-4671-A37C-7ECCD9F55DC9}">
      <dgm:prSet/>
      <dgm:spPr/>
      <dgm:t>
        <a:bodyPr/>
        <a:lstStyle/>
        <a:p>
          <a:endParaRPr lang="en-US"/>
        </a:p>
      </dgm:t>
    </dgm:pt>
    <dgm:pt modelId="{B1E2B084-0668-48A5-B715-327F79E25C0B}" type="sibTrans" cxnId="{D01AB7F5-DAE4-4671-A37C-7ECCD9F55DC9}">
      <dgm:prSet/>
      <dgm:spPr/>
      <dgm:t>
        <a:bodyPr/>
        <a:lstStyle/>
        <a:p>
          <a:endParaRPr lang="en-US"/>
        </a:p>
      </dgm:t>
    </dgm:pt>
    <dgm:pt modelId="{E06CE1E9-217D-4F1F-8B15-400631F7BEFF}" type="pres">
      <dgm:prSet presAssocID="{F8B0C54C-AA80-4D4D-9771-EB4DFE2717E7}" presName="vert0" presStyleCnt="0">
        <dgm:presLayoutVars>
          <dgm:dir/>
          <dgm:animOne val="branch"/>
          <dgm:animLvl val="lvl"/>
        </dgm:presLayoutVars>
      </dgm:prSet>
      <dgm:spPr/>
    </dgm:pt>
    <dgm:pt modelId="{CE47B106-E641-4C0A-AC2E-3BE13248C8FE}" type="pres">
      <dgm:prSet presAssocID="{4CFC99A5-43A1-4889-82F6-DB8756D97785}" presName="thickLine" presStyleLbl="alignNode1" presStyleIdx="0" presStyleCnt="13"/>
      <dgm:spPr/>
    </dgm:pt>
    <dgm:pt modelId="{84AC596A-7AA5-43C4-9CC3-D79CDEDFB92F}" type="pres">
      <dgm:prSet presAssocID="{4CFC99A5-43A1-4889-82F6-DB8756D97785}" presName="horz1" presStyleCnt="0"/>
      <dgm:spPr/>
    </dgm:pt>
    <dgm:pt modelId="{F3A52A84-F966-435E-866B-6DB029860569}" type="pres">
      <dgm:prSet presAssocID="{4CFC99A5-43A1-4889-82F6-DB8756D97785}" presName="tx1" presStyleLbl="revTx" presStyleIdx="0" presStyleCnt="13"/>
      <dgm:spPr/>
    </dgm:pt>
    <dgm:pt modelId="{1316A2E5-6523-41F3-B4C9-03DEBE50F307}" type="pres">
      <dgm:prSet presAssocID="{4CFC99A5-43A1-4889-82F6-DB8756D97785}" presName="vert1" presStyleCnt="0"/>
      <dgm:spPr/>
    </dgm:pt>
    <dgm:pt modelId="{2C9F0845-D2AB-4D8E-B914-6D13C0D9CF64}" type="pres">
      <dgm:prSet presAssocID="{5E876C97-A6FF-4F1B-B7BC-3F953AEC875F}" presName="thickLine" presStyleLbl="alignNode1" presStyleIdx="1" presStyleCnt="13"/>
      <dgm:spPr/>
    </dgm:pt>
    <dgm:pt modelId="{45568BD0-E703-4290-A9EF-00DC33C11C89}" type="pres">
      <dgm:prSet presAssocID="{5E876C97-A6FF-4F1B-B7BC-3F953AEC875F}" presName="horz1" presStyleCnt="0"/>
      <dgm:spPr/>
    </dgm:pt>
    <dgm:pt modelId="{8A35504B-8AED-4E87-8763-D01F2CCB804C}" type="pres">
      <dgm:prSet presAssocID="{5E876C97-A6FF-4F1B-B7BC-3F953AEC875F}" presName="tx1" presStyleLbl="revTx" presStyleIdx="1" presStyleCnt="13"/>
      <dgm:spPr/>
    </dgm:pt>
    <dgm:pt modelId="{9BF8B736-0F1E-4ECA-8076-FB28AAACABFA}" type="pres">
      <dgm:prSet presAssocID="{5E876C97-A6FF-4F1B-B7BC-3F953AEC875F}" presName="vert1" presStyleCnt="0"/>
      <dgm:spPr/>
    </dgm:pt>
    <dgm:pt modelId="{1352D7D8-933A-4FA3-8A3B-CE39C1E9B71F}" type="pres">
      <dgm:prSet presAssocID="{852335D7-E8AB-4C79-8346-D93643BA4965}" presName="thickLine" presStyleLbl="alignNode1" presStyleIdx="2" presStyleCnt="13"/>
      <dgm:spPr/>
    </dgm:pt>
    <dgm:pt modelId="{18C0F80A-5A62-49F1-A339-BDDCD5362ADB}" type="pres">
      <dgm:prSet presAssocID="{852335D7-E8AB-4C79-8346-D93643BA4965}" presName="horz1" presStyleCnt="0"/>
      <dgm:spPr/>
    </dgm:pt>
    <dgm:pt modelId="{C3FE63FE-512F-4247-AD55-E067C9C4B800}" type="pres">
      <dgm:prSet presAssocID="{852335D7-E8AB-4C79-8346-D93643BA4965}" presName="tx1" presStyleLbl="revTx" presStyleIdx="2" presStyleCnt="13"/>
      <dgm:spPr/>
    </dgm:pt>
    <dgm:pt modelId="{A507EB0E-9FF9-4ED9-B52D-91E89EC6A945}" type="pres">
      <dgm:prSet presAssocID="{852335D7-E8AB-4C79-8346-D93643BA4965}" presName="vert1" presStyleCnt="0"/>
      <dgm:spPr/>
    </dgm:pt>
    <dgm:pt modelId="{1DB85BB2-3558-44BE-9C9B-2A0A04F72713}" type="pres">
      <dgm:prSet presAssocID="{886C9278-DAE4-4DA6-A743-56BCC3C02831}" presName="thickLine" presStyleLbl="alignNode1" presStyleIdx="3" presStyleCnt="13"/>
      <dgm:spPr/>
    </dgm:pt>
    <dgm:pt modelId="{907A2199-27C3-4D4A-ACE2-57337110FEFB}" type="pres">
      <dgm:prSet presAssocID="{886C9278-DAE4-4DA6-A743-56BCC3C02831}" presName="horz1" presStyleCnt="0"/>
      <dgm:spPr/>
    </dgm:pt>
    <dgm:pt modelId="{B9E7A1D5-BC20-41DE-85E0-CAA404CC0975}" type="pres">
      <dgm:prSet presAssocID="{886C9278-DAE4-4DA6-A743-56BCC3C02831}" presName="tx1" presStyleLbl="revTx" presStyleIdx="3" presStyleCnt="13"/>
      <dgm:spPr/>
    </dgm:pt>
    <dgm:pt modelId="{DAB98997-4CC6-4A0A-B7EC-781707E9E65C}" type="pres">
      <dgm:prSet presAssocID="{886C9278-DAE4-4DA6-A743-56BCC3C02831}" presName="vert1" presStyleCnt="0"/>
      <dgm:spPr/>
    </dgm:pt>
    <dgm:pt modelId="{45C6B8B8-D417-4F23-BEB6-2168EF6FA733}" type="pres">
      <dgm:prSet presAssocID="{061E8E9C-62C0-46B9-A73C-751066D93052}" presName="thickLine" presStyleLbl="alignNode1" presStyleIdx="4" presStyleCnt="13"/>
      <dgm:spPr/>
    </dgm:pt>
    <dgm:pt modelId="{773793ED-A68C-4450-BBF8-B4D94E33E691}" type="pres">
      <dgm:prSet presAssocID="{061E8E9C-62C0-46B9-A73C-751066D93052}" presName="horz1" presStyleCnt="0"/>
      <dgm:spPr/>
    </dgm:pt>
    <dgm:pt modelId="{09E11F47-CBB6-473E-8A64-90B766105DEE}" type="pres">
      <dgm:prSet presAssocID="{061E8E9C-62C0-46B9-A73C-751066D93052}" presName="tx1" presStyleLbl="revTx" presStyleIdx="4" presStyleCnt="13"/>
      <dgm:spPr/>
    </dgm:pt>
    <dgm:pt modelId="{7DEA31FC-1540-451E-8A6F-C3EFF8F0C0C8}" type="pres">
      <dgm:prSet presAssocID="{061E8E9C-62C0-46B9-A73C-751066D93052}" presName="vert1" presStyleCnt="0"/>
      <dgm:spPr/>
    </dgm:pt>
    <dgm:pt modelId="{A9AE8C31-0FB9-451D-AC5A-6C7CBCF0B2FF}" type="pres">
      <dgm:prSet presAssocID="{A759C521-7867-4984-BC31-B578207BF542}" presName="thickLine" presStyleLbl="alignNode1" presStyleIdx="5" presStyleCnt="13"/>
      <dgm:spPr/>
    </dgm:pt>
    <dgm:pt modelId="{E73FB241-867E-4A4D-B18C-0D79E7224C59}" type="pres">
      <dgm:prSet presAssocID="{A759C521-7867-4984-BC31-B578207BF542}" presName="horz1" presStyleCnt="0"/>
      <dgm:spPr/>
    </dgm:pt>
    <dgm:pt modelId="{C82E9305-981C-4E1F-8BA2-D8308AAD4201}" type="pres">
      <dgm:prSet presAssocID="{A759C521-7867-4984-BC31-B578207BF542}" presName="tx1" presStyleLbl="revTx" presStyleIdx="5" presStyleCnt="13"/>
      <dgm:spPr/>
    </dgm:pt>
    <dgm:pt modelId="{96E360EA-B0B8-4E48-A02D-96D4A20A7202}" type="pres">
      <dgm:prSet presAssocID="{A759C521-7867-4984-BC31-B578207BF542}" presName="vert1" presStyleCnt="0"/>
      <dgm:spPr/>
    </dgm:pt>
    <dgm:pt modelId="{DB321F9E-5A3B-467F-A0E0-79F13A2FB79D}" type="pres">
      <dgm:prSet presAssocID="{3AF3761E-9301-406B-B6FC-B1B184A45F07}" presName="thickLine" presStyleLbl="alignNode1" presStyleIdx="6" presStyleCnt="13"/>
      <dgm:spPr/>
    </dgm:pt>
    <dgm:pt modelId="{FBD777DA-C4A3-4867-BC3A-32927E7E1024}" type="pres">
      <dgm:prSet presAssocID="{3AF3761E-9301-406B-B6FC-B1B184A45F07}" presName="horz1" presStyleCnt="0"/>
      <dgm:spPr/>
    </dgm:pt>
    <dgm:pt modelId="{DA49A115-9AD1-41E6-9C71-BA4D40874F7B}" type="pres">
      <dgm:prSet presAssocID="{3AF3761E-9301-406B-B6FC-B1B184A45F07}" presName="tx1" presStyleLbl="revTx" presStyleIdx="6" presStyleCnt="13"/>
      <dgm:spPr/>
    </dgm:pt>
    <dgm:pt modelId="{A04310FD-CC9B-4E6C-991C-118806F985EB}" type="pres">
      <dgm:prSet presAssocID="{3AF3761E-9301-406B-B6FC-B1B184A45F07}" presName="vert1" presStyleCnt="0"/>
      <dgm:spPr/>
    </dgm:pt>
    <dgm:pt modelId="{5E0E4126-F29E-48DE-BED2-A2FB81775410}" type="pres">
      <dgm:prSet presAssocID="{38697B96-2217-485A-B4F4-8024100831EF}" presName="thickLine" presStyleLbl="alignNode1" presStyleIdx="7" presStyleCnt="13"/>
      <dgm:spPr/>
    </dgm:pt>
    <dgm:pt modelId="{4A095E23-61FE-4343-9857-E457EAD006F9}" type="pres">
      <dgm:prSet presAssocID="{38697B96-2217-485A-B4F4-8024100831EF}" presName="horz1" presStyleCnt="0"/>
      <dgm:spPr/>
    </dgm:pt>
    <dgm:pt modelId="{1304D5C2-FB81-4109-877F-A1B27CB517BE}" type="pres">
      <dgm:prSet presAssocID="{38697B96-2217-485A-B4F4-8024100831EF}" presName="tx1" presStyleLbl="revTx" presStyleIdx="7" presStyleCnt="13"/>
      <dgm:spPr/>
    </dgm:pt>
    <dgm:pt modelId="{E2326763-5DC4-449A-8250-1FBDD5D6B65E}" type="pres">
      <dgm:prSet presAssocID="{38697B96-2217-485A-B4F4-8024100831EF}" presName="vert1" presStyleCnt="0"/>
      <dgm:spPr/>
    </dgm:pt>
    <dgm:pt modelId="{AFB31CF9-5501-4537-B48D-34CDD2BA710C}" type="pres">
      <dgm:prSet presAssocID="{3978E2A8-7A58-4738-A909-45C1F01C6339}" presName="thickLine" presStyleLbl="alignNode1" presStyleIdx="8" presStyleCnt="13"/>
      <dgm:spPr/>
    </dgm:pt>
    <dgm:pt modelId="{6381A7D1-ADAB-4EBC-AA1E-2F568AFE3527}" type="pres">
      <dgm:prSet presAssocID="{3978E2A8-7A58-4738-A909-45C1F01C6339}" presName="horz1" presStyleCnt="0"/>
      <dgm:spPr/>
    </dgm:pt>
    <dgm:pt modelId="{541D7463-39BC-428E-9E56-63EB97D00079}" type="pres">
      <dgm:prSet presAssocID="{3978E2A8-7A58-4738-A909-45C1F01C6339}" presName="tx1" presStyleLbl="revTx" presStyleIdx="8" presStyleCnt="13"/>
      <dgm:spPr/>
    </dgm:pt>
    <dgm:pt modelId="{AE10A040-958B-423C-B5CF-B8CB8B651356}" type="pres">
      <dgm:prSet presAssocID="{3978E2A8-7A58-4738-A909-45C1F01C6339}" presName="vert1" presStyleCnt="0"/>
      <dgm:spPr/>
    </dgm:pt>
    <dgm:pt modelId="{485E037A-FDCC-482E-BEBF-38390EF43ADC}" type="pres">
      <dgm:prSet presAssocID="{38B8BADC-031B-41EC-B025-C35C27C031AF}" presName="thickLine" presStyleLbl="alignNode1" presStyleIdx="9" presStyleCnt="13"/>
      <dgm:spPr/>
    </dgm:pt>
    <dgm:pt modelId="{D0905D8A-DA13-46CC-AF1E-7D642BA27C62}" type="pres">
      <dgm:prSet presAssocID="{38B8BADC-031B-41EC-B025-C35C27C031AF}" presName="horz1" presStyleCnt="0"/>
      <dgm:spPr/>
    </dgm:pt>
    <dgm:pt modelId="{2C37A7E9-D5A4-49B2-B983-FBC642EBAF8F}" type="pres">
      <dgm:prSet presAssocID="{38B8BADC-031B-41EC-B025-C35C27C031AF}" presName="tx1" presStyleLbl="revTx" presStyleIdx="9" presStyleCnt="13"/>
      <dgm:spPr/>
    </dgm:pt>
    <dgm:pt modelId="{3B0A5C04-6B6C-403B-8023-0C10794F2724}" type="pres">
      <dgm:prSet presAssocID="{38B8BADC-031B-41EC-B025-C35C27C031AF}" presName="vert1" presStyleCnt="0"/>
      <dgm:spPr/>
    </dgm:pt>
    <dgm:pt modelId="{52A2FC3A-F3F2-408F-846D-A8476FAD7513}" type="pres">
      <dgm:prSet presAssocID="{483CFB89-D518-4DC6-96C0-8A6F8136826C}" presName="thickLine" presStyleLbl="alignNode1" presStyleIdx="10" presStyleCnt="13"/>
      <dgm:spPr/>
    </dgm:pt>
    <dgm:pt modelId="{9BB11240-AB7A-4226-A632-463EBEA5D7B1}" type="pres">
      <dgm:prSet presAssocID="{483CFB89-D518-4DC6-96C0-8A6F8136826C}" presName="horz1" presStyleCnt="0"/>
      <dgm:spPr/>
    </dgm:pt>
    <dgm:pt modelId="{DCA33E6C-F5EF-46CA-A95F-F811182B28E6}" type="pres">
      <dgm:prSet presAssocID="{483CFB89-D518-4DC6-96C0-8A6F8136826C}" presName="tx1" presStyleLbl="revTx" presStyleIdx="10" presStyleCnt="13"/>
      <dgm:spPr/>
    </dgm:pt>
    <dgm:pt modelId="{41A00437-350E-4D87-A5C0-2F9F00EA714C}" type="pres">
      <dgm:prSet presAssocID="{483CFB89-D518-4DC6-96C0-8A6F8136826C}" presName="vert1" presStyleCnt="0"/>
      <dgm:spPr/>
    </dgm:pt>
    <dgm:pt modelId="{73EFCED5-49B0-41FF-9D0E-4E4CDFC65CEB}" type="pres">
      <dgm:prSet presAssocID="{74B2D3B6-AF9E-4757-9959-B171C9ED4386}" presName="thickLine" presStyleLbl="alignNode1" presStyleIdx="11" presStyleCnt="13"/>
      <dgm:spPr/>
    </dgm:pt>
    <dgm:pt modelId="{6CED4257-50BC-4892-80D8-3666D7C4C76F}" type="pres">
      <dgm:prSet presAssocID="{74B2D3B6-AF9E-4757-9959-B171C9ED4386}" presName="horz1" presStyleCnt="0"/>
      <dgm:spPr/>
    </dgm:pt>
    <dgm:pt modelId="{55E74F2E-0C4E-45BD-8328-442193477633}" type="pres">
      <dgm:prSet presAssocID="{74B2D3B6-AF9E-4757-9959-B171C9ED4386}" presName="tx1" presStyleLbl="revTx" presStyleIdx="11" presStyleCnt="13"/>
      <dgm:spPr/>
    </dgm:pt>
    <dgm:pt modelId="{B6C452C8-9B06-41AA-BE4D-CBDAF7DB734B}" type="pres">
      <dgm:prSet presAssocID="{74B2D3B6-AF9E-4757-9959-B171C9ED4386}" presName="vert1" presStyleCnt="0"/>
      <dgm:spPr/>
    </dgm:pt>
    <dgm:pt modelId="{6611A095-C470-486E-A5FD-C919AF8E725F}" type="pres">
      <dgm:prSet presAssocID="{ED145488-E9D1-4208-B225-150892738BEF}" presName="thickLine" presStyleLbl="alignNode1" presStyleIdx="12" presStyleCnt="13"/>
      <dgm:spPr/>
    </dgm:pt>
    <dgm:pt modelId="{96599D6E-77C9-4502-BA39-5194617B1981}" type="pres">
      <dgm:prSet presAssocID="{ED145488-E9D1-4208-B225-150892738BEF}" presName="horz1" presStyleCnt="0"/>
      <dgm:spPr/>
    </dgm:pt>
    <dgm:pt modelId="{B80105D1-0013-426B-8AB4-97750A0EF679}" type="pres">
      <dgm:prSet presAssocID="{ED145488-E9D1-4208-B225-150892738BEF}" presName="tx1" presStyleLbl="revTx" presStyleIdx="12" presStyleCnt="13"/>
      <dgm:spPr/>
    </dgm:pt>
    <dgm:pt modelId="{5C499CA5-EFF9-44B3-9D14-3CE26009DFFF}" type="pres">
      <dgm:prSet presAssocID="{ED145488-E9D1-4208-B225-150892738BEF}" presName="vert1" presStyleCnt="0"/>
      <dgm:spPr/>
    </dgm:pt>
  </dgm:ptLst>
  <dgm:cxnLst>
    <dgm:cxn modelId="{58897901-3375-4030-A8AC-ACED873B116C}" srcId="{F8B0C54C-AA80-4D4D-9771-EB4DFE2717E7}" destId="{38697B96-2217-485A-B4F4-8024100831EF}" srcOrd="7" destOrd="0" parTransId="{B591C696-4377-4881-8C4D-E65CB89DD60B}" sibTransId="{AAA6317D-186E-45AB-818D-FA8BE9DD6CD3}"/>
    <dgm:cxn modelId="{8BD8ED08-C1A6-4476-A7F2-2B19D43D1543}" srcId="{F8B0C54C-AA80-4D4D-9771-EB4DFE2717E7}" destId="{886C9278-DAE4-4DA6-A743-56BCC3C02831}" srcOrd="3" destOrd="0" parTransId="{786570E3-B9B8-4B90-9792-86AA988935BC}" sibTransId="{1401A7E7-0E4A-44FF-956F-4AA38E206DAF}"/>
    <dgm:cxn modelId="{BCB8F50E-C34C-4557-A6DB-25952ACE5197}" type="presOf" srcId="{483CFB89-D518-4DC6-96C0-8A6F8136826C}" destId="{DCA33E6C-F5EF-46CA-A95F-F811182B28E6}" srcOrd="0" destOrd="0" presId="urn:microsoft.com/office/officeart/2008/layout/LinedList"/>
    <dgm:cxn modelId="{E644CF18-7236-4307-86D3-CAEB7B50371E}" type="presOf" srcId="{886C9278-DAE4-4DA6-A743-56BCC3C02831}" destId="{B9E7A1D5-BC20-41DE-85E0-CAA404CC0975}" srcOrd="0" destOrd="0" presId="urn:microsoft.com/office/officeart/2008/layout/LinedList"/>
    <dgm:cxn modelId="{2ECF182F-7077-479B-815C-0A5221E041B2}" srcId="{F8B0C54C-AA80-4D4D-9771-EB4DFE2717E7}" destId="{483CFB89-D518-4DC6-96C0-8A6F8136826C}" srcOrd="10" destOrd="0" parTransId="{19CAA438-E7FB-4DA0-9FAC-C7D1235267A6}" sibTransId="{FBFBFEA2-87B0-4D66-B3A2-834C411D400A}"/>
    <dgm:cxn modelId="{00047931-B0BE-494F-AF61-D9A6ECAFCC2F}" type="presOf" srcId="{F8B0C54C-AA80-4D4D-9771-EB4DFE2717E7}" destId="{E06CE1E9-217D-4F1F-8B15-400631F7BEFF}" srcOrd="0" destOrd="0" presId="urn:microsoft.com/office/officeart/2008/layout/LinedList"/>
    <dgm:cxn modelId="{BA4E4364-9447-411B-9A0F-3FC73D27654A}" type="presOf" srcId="{74B2D3B6-AF9E-4757-9959-B171C9ED4386}" destId="{55E74F2E-0C4E-45BD-8328-442193477633}" srcOrd="0" destOrd="0" presId="urn:microsoft.com/office/officeart/2008/layout/LinedList"/>
    <dgm:cxn modelId="{4F253F65-FC08-485B-A1B6-67EE8CE72B37}" srcId="{F8B0C54C-AA80-4D4D-9771-EB4DFE2717E7}" destId="{5E876C97-A6FF-4F1B-B7BC-3F953AEC875F}" srcOrd="1" destOrd="0" parTransId="{8C7D2A03-8EBA-49EE-8144-5652C73C44B1}" sibTransId="{DFFD3678-637A-47B3-A006-03531163B4B7}"/>
    <dgm:cxn modelId="{A8FA586B-0610-4830-8B49-4526C5C086E7}" type="presOf" srcId="{4CFC99A5-43A1-4889-82F6-DB8756D97785}" destId="{F3A52A84-F966-435E-866B-6DB029860569}" srcOrd="0" destOrd="0" presId="urn:microsoft.com/office/officeart/2008/layout/LinedList"/>
    <dgm:cxn modelId="{C1FF016C-B486-47FC-BB74-BEC014FF5226}" srcId="{F8B0C54C-AA80-4D4D-9771-EB4DFE2717E7}" destId="{74B2D3B6-AF9E-4757-9959-B171C9ED4386}" srcOrd="11" destOrd="0" parTransId="{A4ECC2D0-8F1E-4130-9EB4-118AD475E949}" sibTransId="{531D99FC-4923-4531-BBAD-DE532A31A697}"/>
    <dgm:cxn modelId="{9C8DAB6F-074A-4A79-B8CE-FAB24F8CB70D}" srcId="{F8B0C54C-AA80-4D4D-9771-EB4DFE2717E7}" destId="{A759C521-7867-4984-BC31-B578207BF542}" srcOrd="5" destOrd="0" parTransId="{647FDFCB-38C9-489D-B8EC-5152451407B2}" sibTransId="{F547AF50-F732-4FD5-B6BE-4D9F999878B5}"/>
    <dgm:cxn modelId="{9B498771-83DD-4BF7-B74E-0ECDF6A20598}" type="presOf" srcId="{3AF3761E-9301-406B-B6FC-B1B184A45F07}" destId="{DA49A115-9AD1-41E6-9C71-BA4D40874F7B}" srcOrd="0" destOrd="0" presId="urn:microsoft.com/office/officeart/2008/layout/LinedList"/>
    <dgm:cxn modelId="{8589E67B-AF54-4814-A778-7255C358BA90}" srcId="{F8B0C54C-AA80-4D4D-9771-EB4DFE2717E7}" destId="{852335D7-E8AB-4C79-8346-D93643BA4965}" srcOrd="2" destOrd="0" parTransId="{12F407A3-B08D-4E2A-A5A8-055CE71F41FF}" sibTransId="{E9104CA8-57F7-48E8-9E8D-9C60BC1191CF}"/>
    <dgm:cxn modelId="{A0C59282-D22E-453E-880C-EAFA53552DAD}" srcId="{F8B0C54C-AA80-4D4D-9771-EB4DFE2717E7}" destId="{38B8BADC-031B-41EC-B025-C35C27C031AF}" srcOrd="9" destOrd="0" parTransId="{B907236C-69C1-446C-9DED-A0D3F5B6E2ED}" sibTransId="{AD6C84B9-829E-4E0F-ACA4-806D1A380A91}"/>
    <dgm:cxn modelId="{A4C2F582-A700-4943-824B-4604B6AE9AC4}" srcId="{F8B0C54C-AA80-4D4D-9771-EB4DFE2717E7}" destId="{3AF3761E-9301-406B-B6FC-B1B184A45F07}" srcOrd="6" destOrd="0" parTransId="{DED9C21A-A97F-47AC-9A49-094F3FB8494D}" sibTransId="{4EE2AB64-E647-4B88-A9AD-7781261CB4ED}"/>
    <dgm:cxn modelId="{901F6E86-CF0E-4AE3-B548-980BB1BBB979}" type="presOf" srcId="{5E876C97-A6FF-4F1B-B7BC-3F953AEC875F}" destId="{8A35504B-8AED-4E87-8763-D01F2CCB804C}" srcOrd="0" destOrd="0" presId="urn:microsoft.com/office/officeart/2008/layout/LinedList"/>
    <dgm:cxn modelId="{1013DA86-838F-4BDE-9A76-3F00A2AF4DF0}" type="presOf" srcId="{3978E2A8-7A58-4738-A909-45C1F01C6339}" destId="{541D7463-39BC-428E-9E56-63EB97D00079}" srcOrd="0" destOrd="0" presId="urn:microsoft.com/office/officeart/2008/layout/LinedList"/>
    <dgm:cxn modelId="{ED93178B-ADF4-4E0C-AF22-3C8138E78DA8}" srcId="{F8B0C54C-AA80-4D4D-9771-EB4DFE2717E7}" destId="{4CFC99A5-43A1-4889-82F6-DB8756D97785}" srcOrd="0" destOrd="0" parTransId="{BBE63EFC-52A8-4252-A0D9-B1E253138EB8}" sibTransId="{BD2D7FDE-76E3-422E-948E-76B0D06A184B}"/>
    <dgm:cxn modelId="{35B5968C-2AC9-4C5C-A955-B030D2E20F7B}" type="presOf" srcId="{38B8BADC-031B-41EC-B025-C35C27C031AF}" destId="{2C37A7E9-D5A4-49B2-B983-FBC642EBAF8F}" srcOrd="0" destOrd="0" presId="urn:microsoft.com/office/officeart/2008/layout/LinedList"/>
    <dgm:cxn modelId="{059EE38F-A340-4D67-9948-378991C38C67}" type="presOf" srcId="{38697B96-2217-485A-B4F4-8024100831EF}" destId="{1304D5C2-FB81-4109-877F-A1B27CB517BE}" srcOrd="0" destOrd="0" presId="urn:microsoft.com/office/officeart/2008/layout/LinedList"/>
    <dgm:cxn modelId="{562E4C9A-32E3-49FC-AE67-304F2CB66DAA}" type="presOf" srcId="{852335D7-E8AB-4C79-8346-D93643BA4965}" destId="{C3FE63FE-512F-4247-AD55-E067C9C4B800}" srcOrd="0" destOrd="0" presId="urn:microsoft.com/office/officeart/2008/layout/LinedList"/>
    <dgm:cxn modelId="{460AD4A2-B02F-4CE1-90C8-EA88BB62F64B}" srcId="{F8B0C54C-AA80-4D4D-9771-EB4DFE2717E7}" destId="{061E8E9C-62C0-46B9-A73C-751066D93052}" srcOrd="4" destOrd="0" parTransId="{44FF4729-3F9E-48C0-90AB-61824EE4D80E}" sibTransId="{286A7874-6489-434F-BF27-982FC987CE59}"/>
    <dgm:cxn modelId="{128143B1-6C6D-4638-AFF4-39B79152E22B}" type="presOf" srcId="{061E8E9C-62C0-46B9-A73C-751066D93052}" destId="{09E11F47-CBB6-473E-8A64-90B766105DEE}" srcOrd="0" destOrd="0" presId="urn:microsoft.com/office/officeart/2008/layout/LinedList"/>
    <dgm:cxn modelId="{49E5D7B1-4C72-4DE0-A0C7-A8F6038124F6}" type="presOf" srcId="{A759C521-7867-4984-BC31-B578207BF542}" destId="{C82E9305-981C-4E1F-8BA2-D8308AAD4201}" srcOrd="0" destOrd="0" presId="urn:microsoft.com/office/officeart/2008/layout/LinedList"/>
    <dgm:cxn modelId="{E74FAAD8-FB5A-48B3-90D6-649C0D80DE51}" type="presOf" srcId="{ED145488-E9D1-4208-B225-150892738BEF}" destId="{B80105D1-0013-426B-8AB4-97750A0EF679}" srcOrd="0" destOrd="0" presId="urn:microsoft.com/office/officeart/2008/layout/LinedList"/>
    <dgm:cxn modelId="{D1B00AE7-C47E-4082-9D5F-36677C0B09D2}" srcId="{F8B0C54C-AA80-4D4D-9771-EB4DFE2717E7}" destId="{3978E2A8-7A58-4738-A909-45C1F01C6339}" srcOrd="8" destOrd="0" parTransId="{AED554E0-0271-44BB-BA1A-D8F490F1E29E}" sibTransId="{FFF24043-13BC-4FE5-9856-60068183DE58}"/>
    <dgm:cxn modelId="{D01AB7F5-DAE4-4671-A37C-7ECCD9F55DC9}" srcId="{F8B0C54C-AA80-4D4D-9771-EB4DFE2717E7}" destId="{ED145488-E9D1-4208-B225-150892738BEF}" srcOrd="12" destOrd="0" parTransId="{8F279F14-24A4-46B1-A6A6-2C981DBF2BD4}" sibTransId="{B1E2B084-0668-48A5-B715-327F79E25C0B}"/>
    <dgm:cxn modelId="{3598A9CF-C44A-496C-BE67-4321FBF088F9}" type="presParOf" srcId="{E06CE1E9-217D-4F1F-8B15-400631F7BEFF}" destId="{CE47B106-E641-4C0A-AC2E-3BE13248C8FE}" srcOrd="0" destOrd="0" presId="urn:microsoft.com/office/officeart/2008/layout/LinedList"/>
    <dgm:cxn modelId="{9C1E52CD-9CA1-4D52-A777-EC342E71D9CC}" type="presParOf" srcId="{E06CE1E9-217D-4F1F-8B15-400631F7BEFF}" destId="{84AC596A-7AA5-43C4-9CC3-D79CDEDFB92F}" srcOrd="1" destOrd="0" presId="urn:microsoft.com/office/officeart/2008/layout/LinedList"/>
    <dgm:cxn modelId="{10CBB2FB-AE1A-4B50-8002-CAA22E626A6C}" type="presParOf" srcId="{84AC596A-7AA5-43C4-9CC3-D79CDEDFB92F}" destId="{F3A52A84-F966-435E-866B-6DB029860569}" srcOrd="0" destOrd="0" presId="urn:microsoft.com/office/officeart/2008/layout/LinedList"/>
    <dgm:cxn modelId="{0FDC965B-B838-4C1D-ACC8-FE995E6CC658}" type="presParOf" srcId="{84AC596A-7AA5-43C4-9CC3-D79CDEDFB92F}" destId="{1316A2E5-6523-41F3-B4C9-03DEBE50F307}" srcOrd="1" destOrd="0" presId="urn:microsoft.com/office/officeart/2008/layout/LinedList"/>
    <dgm:cxn modelId="{4A9E85CA-0433-47B0-AD32-60D2DFEC2B20}" type="presParOf" srcId="{E06CE1E9-217D-4F1F-8B15-400631F7BEFF}" destId="{2C9F0845-D2AB-4D8E-B914-6D13C0D9CF64}" srcOrd="2" destOrd="0" presId="urn:microsoft.com/office/officeart/2008/layout/LinedList"/>
    <dgm:cxn modelId="{AF9304DC-4FF4-4A49-948A-8BCBF45FC3FF}" type="presParOf" srcId="{E06CE1E9-217D-4F1F-8B15-400631F7BEFF}" destId="{45568BD0-E703-4290-A9EF-00DC33C11C89}" srcOrd="3" destOrd="0" presId="urn:microsoft.com/office/officeart/2008/layout/LinedList"/>
    <dgm:cxn modelId="{01A80394-FB8F-468A-8104-D53D436BE20F}" type="presParOf" srcId="{45568BD0-E703-4290-A9EF-00DC33C11C89}" destId="{8A35504B-8AED-4E87-8763-D01F2CCB804C}" srcOrd="0" destOrd="0" presId="urn:microsoft.com/office/officeart/2008/layout/LinedList"/>
    <dgm:cxn modelId="{F4726776-057D-4EA4-A54B-10268CB897DC}" type="presParOf" srcId="{45568BD0-E703-4290-A9EF-00DC33C11C89}" destId="{9BF8B736-0F1E-4ECA-8076-FB28AAACABFA}" srcOrd="1" destOrd="0" presId="urn:microsoft.com/office/officeart/2008/layout/LinedList"/>
    <dgm:cxn modelId="{1616C8E4-8EAA-4A5C-B290-1B4DD0DC0FBE}" type="presParOf" srcId="{E06CE1E9-217D-4F1F-8B15-400631F7BEFF}" destId="{1352D7D8-933A-4FA3-8A3B-CE39C1E9B71F}" srcOrd="4" destOrd="0" presId="urn:microsoft.com/office/officeart/2008/layout/LinedList"/>
    <dgm:cxn modelId="{C975E817-8C76-44A0-ACA6-BF569EA72221}" type="presParOf" srcId="{E06CE1E9-217D-4F1F-8B15-400631F7BEFF}" destId="{18C0F80A-5A62-49F1-A339-BDDCD5362ADB}" srcOrd="5" destOrd="0" presId="urn:microsoft.com/office/officeart/2008/layout/LinedList"/>
    <dgm:cxn modelId="{18D906DF-506C-4187-9CC8-0F9AD72118B9}" type="presParOf" srcId="{18C0F80A-5A62-49F1-A339-BDDCD5362ADB}" destId="{C3FE63FE-512F-4247-AD55-E067C9C4B800}" srcOrd="0" destOrd="0" presId="urn:microsoft.com/office/officeart/2008/layout/LinedList"/>
    <dgm:cxn modelId="{E30FEAE3-CBC6-4B20-A2A6-55AF914D4266}" type="presParOf" srcId="{18C0F80A-5A62-49F1-A339-BDDCD5362ADB}" destId="{A507EB0E-9FF9-4ED9-B52D-91E89EC6A945}" srcOrd="1" destOrd="0" presId="urn:microsoft.com/office/officeart/2008/layout/LinedList"/>
    <dgm:cxn modelId="{50ABC457-8DD2-4AE7-9232-EBCC46A69F22}" type="presParOf" srcId="{E06CE1E9-217D-4F1F-8B15-400631F7BEFF}" destId="{1DB85BB2-3558-44BE-9C9B-2A0A04F72713}" srcOrd="6" destOrd="0" presId="urn:microsoft.com/office/officeart/2008/layout/LinedList"/>
    <dgm:cxn modelId="{4ECEACA4-E080-43F1-976C-BA3BB2FFA9D4}" type="presParOf" srcId="{E06CE1E9-217D-4F1F-8B15-400631F7BEFF}" destId="{907A2199-27C3-4D4A-ACE2-57337110FEFB}" srcOrd="7" destOrd="0" presId="urn:microsoft.com/office/officeart/2008/layout/LinedList"/>
    <dgm:cxn modelId="{6A15B337-32AA-4171-9D7F-342F0CEE2C70}" type="presParOf" srcId="{907A2199-27C3-4D4A-ACE2-57337110FEFB}" destId="{B9E7A1D5-BC20-41DE-85E0-CAA404CC0975}" srcOrd="0" destOrd="0" presId="urn:microsoft.com/office/officeart/2008/layout/LinedList"/>
    <dgm:cxn modelId="{76F2C15F-5269-4B7C-92DF-A0901C041CE0}" type="presParOf" srcId="{907A2199-27C3-4D4A-ACE2-57337110FEFB}" destId="{DAB98997-4CC6-4A0A-B7EC-781707E9E65C}" srcOrd="1" destOrd="0" presId="urn:microsoft.com/office/officeart/2008/layout/LinedList"/>
    <dgm:cxn modelId="{F71444F4-0045-4B8B-8A6A-E0EAE1720F46}" type="presParOf" srcId="{E06CE1E9-217D-4F1F-8B15-400631F7BEFF}" destId="{45C6B8B8-D417-4F23-BEB6-2168EF6FA733}" srcOrd="8" destOrd="0" presId="urn:microsoft.com/office/officeart/2008/layout/LinedList"/>
    <dgm:cxn modelId="{AF0B60C5-BA64-40F4-A86B-0C7B078B3EEB}" type="presParOf" srcId="{E06CE1E9-217D-4F1F-8B15-400631F7BEFF}" destId="{773793ED-A68C-4450-BBF8-B4D94E33E691}" srcOrd="9" destOrd="0" presId="urn:microsoft.com/office/officeart/2008/layout/LinedList"/>
    <dgm:cxn modelId="{84D8A292-9AE2-4BA8-A147-493D1F73ADD8}" type="presParOf" srcId="{773793ED-A68C-4450-BBF8-B4D94E33E691}" destId="{09E11F47-CBB6-473E-8A64-90B766105DEE}" srcOrd="0" destOrd="0" presId="urn:microsoft.com/office/officeart/2008/layout/LinedList"/>
    <dgm:cxn modelId="{DCFB192A-7C63-4553-8345-D2F35062B304}" type="presParOf" srcId="{773793ED-A68C-4450-BBF8-B4D94E33E691}" destId="{7DEA31FC-1540-451E-8A6F-C3EFF8F0C0C8}" srcOrd="1" destOrd="0" presId="urn:microsoft.com/office/officeart/2008/layout/LinedList"/>
    <dgm:cxn modelId="{BAA2A52A-5B58-45A9-9503-9E998F775F67}" type="presParOf" srcId="{E06CE1E9-217D-4F1F-8B15-400631F7BEFF}" destId="{A9AE8C31-0FB9-451D-AC5A-6C7CBCF0B2FF}" srcOrd="10" destOrd="0" presId="urn:microsoft.com/office/officeart/2008/layout/LinedList"/>
    <dgm:cxn modelId="{C9118F10-EE25-4B5D-AAEA-EBA2F1238829}" type="presParOf" srcId="{E06CE1E9-217D-4F1F-8B15-400631F7BEFF}" destId="{E73FB241-867E-4A4D-B18C-0D79E7224C59}" srcOrd="11" destOrd="0" presId="urn:microsoft.com/office/officeart/2008/layout/LinedList"/>
    <dgm:cxn modelId="{71A18483-3C8E-42DB-AE3E-E90B88CDBD63}" type="presParOf" srcId="{E73FB241-867E-4A4D-B18C-0D79E7224C59}" destId="{C82E9305-981C-4E1F-8BA2-D8308AAD4201}" srcOrd="0" destOrd="0" presId="urn:microsoft.com/office/officeart/2008/layout/LinedList"/>
    <dgm:cxn modelId="{A98741A6-B642-4282-B2C5-FF966ADFE8C7}" type="presParOf" srcId="{E73FB241-867E-4A4D-B18C-0D79E7224C59}" destId="{96E360EA-B0B8-4E48-A02D-96D4A20A7202}" srcOrd="1" destOrd="0" presId="urn:microsoft.com/office/officeart/2008/layout/LinedList"/>
    <dgm:cxn modelId="{394C7690-06D4-493B-928E-12BD66BE588A}" type="presParOf" srcId="{E06CE1E9-217D-4F1F-8B15-400631F7BEFF}" destId="{DB321F9E-5A3B-467F-A0E0-79F13A2FB79D}" srcOrd="12" destOrd="0" presId="urn:microsoft.com/office/officeart/2008/layout/LinedList"/>
    <dgm:cxn modelId="{69C79EDA-34B1-4E02-BEC2-C5149A4DBD80}" type="presParOf" srcId="{E06CE1E9-217D-4F1F-8B15-400631F7BEFF}" destId="{FBD777DA-C4A3-4867-BC3A-32927E7E1024}" srcOrd="13" destOrd="0" presId="urn:microsoft.com/office/officeart/2008/layout/LinedList"/>
    <dgm:cxn modelId="{61D44F0F-E70F-438C-8873-EE272B13D9AA}" type="presParOf" srcId="{FBD777DA-C4A3-4867-BC3A-32927E7E1024}" destId="{DA49A115-9AD1-41E6-9C71-BA4D40874F7B}" srcOrd="0" destOrd="0" presId="urn:microsoft.com/office/officeart/2008/layout/LinedList"/>
    <dgm:cxn modelId="{FA395F8A-1041-4E50-8AC4-9978EDDE0B47}" type="presParOf" srcId="{FBD777DA-C4A3-4867-BC3A-32927E7E1024}" destId="{A04310FD-CC9B-4E6C-991C-118806F985EB}" srcOrd="1" destOrd="0" presId="urn:microsoft.com/office/officeart/2008/layout/LinedList"/>
    <dgm:cxn modelId="{04E50C0D-4951-4020-8DF8-F211B127E4B5}" type="presParOf" srcId="{E06CE1E9-217D-4F1F-8B15-400631F7BEFF}" destId="{5E0E4126-F29E-48DE-BED2-A2FB81775410}" srcOrd="14" destOrd="0" presId="urn:microsoft.com/office/officeart/2008/layout/LinedList"/>
    <dgm:cxn modelId="{7A206CF9-3DED-4FD9-BD97-B51FB16A9DF2}" type="presParOf" srcId="{E06CE1E9-217D-4F1F-8B15-400631F7BEFF}" destId="{4A095E23-61FE-4343-9857-E457EAD006F9}" srcOrd="15" destOrd="0" presId="urn:microsoft.com/office/officeart/2008/layout/LinedList"/>
    <dgm:cxn modelId="{D84A4D8F-45B4-4933-8315-8A4EACE14B44}" type="presParOf" srcId="{4A095E23-61FE-4343-9857-E457EAD006F9}" destId="{1304D5C2-FB81-4109-877F-A1B27CB517BE}" srcOrd="0" destOrd="0" presId="urn:microsoft.com/office/officeart/2008/layout/LinedList"/>
    <dgm:cxn modelId="{9EE88AE0-3DB6-47C6-A2A9-B7D3379145ED}" type="presParOf" srcId="{4A095E23-61FE-4343-9857-E457EAD006F9}" destId="{E2326763-5DC4-449A-8250-1FBDD5D6B65E}" srcOrd="1" destOrd="0" presId="urn:microsoft.com/office/officeart/2008/layout/LinedList"/>
    <dgm:cxn modelId="{DCD71B1A-E960-4D6B-8724-D86DB9F6FEB9}" type="presParOf" srcId="{E06CE1E9-217D-4F1F-8B15-400631F7BEFF}" destId="{AFB31CF9-5501-4537-B48D-34CDD2BA710C}" srcOrd="16" destOrd="0" presId="urn:microsoft.com/office/officeart/2008/layout/LinedList"/>
    <dgm:cxn modelId="{57850330-392E-4C4F-8816-CE6D27B08ECB}" type="presParOf" srcId="{E06CE1E9-217D-4F1F-8B15-400631F7BEFF}" destId="{6381A7D1-ADAB-4EBC-AA1E-2F568AFE3527}" srcOrd="17" destOrd="0" presId="urn:microsoft.com/office/officeart/2008/layout/LinedList"/>
    <dgm:cxn modelId="{41573CB9-0835-4FDB-89EA-F4D8CA91A8B4}" type="presParOf" srcId="{6381A7D1-ADAB-4EBC-AA1E-2F568AFE3527}" destId="{541D7463-39BC-428E-9E56-63EB97D00079}" srcOrd="0" destOrd="0" presId="urn:microsoft.com/office/officeart/2008/layout/LinedList"/>
    <dgm:cxn modelId="{53FD8871-ABE6-4417-94ED-D9A39B6A3708}" type="presParOf" srcId="{6381A7D1-ADAB-4EBC-AA1E-2F568AFE3527}" destId="{AE10A040-958B-423C-B5CF-B8CB8B651356}" srcOrd="1" destOrd="0" presId="urn:microsoft.com/office/officeart/2008/layout/LinedList"/>
    <dgm:cxn modelId="{B0EC51C4-5757-47CC-BDB9-12E83F142C74}" type="presParOf" srcId="{E06CE1E9-217D-4F1F-8B15-400631F7BEFF}" destId="{485E037A-FDCC-482E-BEBF-38390EF43ADC}" srcOrd="18" destOrd="0" presId="urn:microsoft.com/office/officeart/2008/layout/LinedList"/>
    <dgm:cxn modelId="{C96FACA5-5D04-4572-B399-21027420459E}" type="presParOf" srcId="{E06CE1E9-217D-4F1F-8B15-400631F7BEFF}" destId="{D0905D8A-DA13-46CC-AF1E-7D642BA27C62}" srcOrd="19" destOrd="0" presId="urn:microsoft.com/office/officeart/2008/layout/LinedList"/>
    <dgm:cxn modelId="{8D8BAD8B-411B-4383-B73F-669D7EA03EF0}" type="presParOf" srcId="{D0905D8A-DA13-46CC-AF1E-7D642BA27C62}" destId="{2C37A7E9-D5A4-49B2-B983-FBC642EBAF8F}" srcOrd="0" destOrd="0" presId="urn:microsoft.com/office/officeart/2008/layout/LinedList"/>
    <dgm:cxn modelId="{EF4854A6-38EE-4225-BE08-C2F59C10C2DC}" type="presParOf" srcId="{D0905D8A-DA13-46CC-AF1E-7D642BA27C62}" destId="{3B0A5C04-6B6C-403B-8023-0C10794F2724}" srcOrd="1" destOrd="0" presId="urn:microsoft.com/office/officeart/2008/layout/LinedList"/>
    <dgm:cxn modelId="{C49E55F2-8DC0-4BB4-A82D-94637CA3462A}" type="presParOf" srcId="{E06CE1E9-217D-4F1F-8B15-400631F7BEFF}" destId="{52A2FC3A-F3F2-408F-846D-A8476FAD7513}" srcOrd="20" destOrd="0" presId="urn:microsoft.com/office/officeart/2008/layout/LinedList"/>
    <dgm:cxn modelId="{2A6E85EC-5B74-493F-A669-43D74F3A3163}" type="presParOf" srcId="{E06CE1E9-217D-4F1F-8B15-400631F7BEFF}" destId="{9BB11240-AB7A-4226-A632-463EBEA5D7B1}" srcOrd="21" destOrd="0" presId="urn:microsoft.com/office/officeart/2008/layout/LinedList"/>
    <dgm:cxn modelId="{988524F3-B682-4295-B4A2-B9F15B59D2ED}" type="presParOf" srcId="{9BB11240-AB7A-4226-A632-463EBEA5D7B1}" destId="{DCA33E6C-F5EF-46CA-A95F-F811182B28E6}" srcOrd="0" destOrd="0" presId="urn:microsoft.com/office/officeart/2008/layout/LinedList"/>
    <dgm:cxn modelId="{D399A8E6-E656-4D9F-AE1E-8B1BD64D6F0F}" type="presParOf" srcId="{9BB11240-AB7A-4226-A632-463EBEA5D7B1}" destId="{41A00437-350E-4D87-A5C0-2F9F00EA714C}" srcOrd="1" destOrd="0" presId="urn:microsoft.com/office/officeart/2008/layout/LinedList"/>
    <dgm:cxn modelId="{54F7FD27-EDAA-4179-AF28-C9525573BBB3}" type="presParOf" srcId="{E06CE1E9-217D-4F1F-8B15-400631F7BEFF}" destId="{73EFCED5-49B0-41FF-9D0E-4E4CDFC65CEB}" srcOrd="22" destOrd="0" presId="urn:microsoft.com/office/officeart/2008/layout/LinedList"/>
    <dgm:cxn modelId="{2BCE9E8B-AD28-4D4B-B7CA-33FCB2F733AE}" type="presParOf" srcId="{E06CE1E9-217D-4F1F-8B15-400631F7BEFF}" destId="{6CED4257-50BC-4892-80D8-3666D7C4C76F}" srcOrd="23" destOrd="0" presId="urn:microsoft.com/office/officeart/2008/layout/LinedList"/>
    <dgm:cxn modelId="{472D2A3F-C305-44BB-A7FB-DF062B23A964}" type="presParOf" srcId="{6CED4257-50BC-4892-80D8-3666D7C4C76F}" destId="{55E74F2E-0C4E-45BD-8328-442193477633}" srcOrd="0" destOrd="0" presId="urn:microsoft.com/office/officeart/2008/layout/LinedList"/>
    <dgm:cxn modelId="{48C10CE9-FE4F-44C7-B2F7-8E69438F22EC}" type="presParOf" srcId="{6CED4257-50BC-4892-80D8-3666D7C4C76F}" destId="{B6C452C8-9B06-41AA-BE4D-CBDAF7DB734B}" srcOrd="1" destOrd="0" presId="urn:microsoft.com/office/officeart/2008/layout/LinedList"/>
    <dgm:cxn modelId="{602E87B7-90E7-4A05-BE08-224C838F6068}" type="presParOf" srcId="{E06CE1E9-217D-4F1F-8B15-400631F7BEFF}" destId="{6611A095-C470-486E-A5FD-C919AF8E725F}" srcOrd="24" destOrd="0" presId="urn:microsoft.com/office/officeart/2008/layout/LinedList"/>
    <dgm:cxn modelId="{2E86688D-57BB-4DD5-8DD7-DB0B01097696}" type="presParOf" srcId="{E06CE1E9-217D-4F1F-8B15-400631F7BEFF}" destId="{96599D6E-77C9-4502-BA39-5194617B1981}" srcOrd="25" destOrd="0" presId="urn:microsoft.com/office/officeart/2008/layout/LinedList"/>
    <dgm:cxn modelId="{A34A0BFB-27F0-44F6-845B-3C51FCB7E3EC}" type="presParOf" srcId="{96599D6E-77C9-4502-BA39-5194617B1981}" destId="{B80105D1-0013-426B-8AB4-97750A0EF679}" srcOrd="0" destOrd="0" presId="urn:microsoft.com/office/officeart/2008/layout/LinedList"/>
    <dgm:cxn modelId="{D5967AAF-FD2D-43C7-955B-CE39C98B5A0B}" type="presParOf" srcId="{96599D6E-77C9-4502-BA39-5194617B1981}" destId="{5C499CA5-EFF9-44B3-9D14-3CE26009DF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35E88-27DB-4900-9AA6-33D3553C926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117679E-73BF-46DE-9BAB-A35F388A0BD9}">
      <dgm:prSet/>
      <dgm:spPr/>
      <dgm:t>
        <a:bodyPr/>
        <a:lstStyle/>
        <a:p>
          <a:pPr>
            <a:lnSpc>
              <a:spcPct val="100000"/>
            </a:lnSpc>
          </a:pPr>
          <a:r>
            <a:rPr lang="en-US" dirty="0"/>
            <a:t>This violation is written when any portion of a vehicle is parked on a city sidewalk. </a:t>
          </a:r>
        </a:p>
      </dgm:t>
    </dgm:pt>
    <dgm:pt modelId="{24A2B220-1B39-4692-9E3F-F6CB512E7782}" type="parTrans" cxnId="{CF45B847-FA45-4AA1-AC31-C6319D1344C0}">
      <dgm:prSet/>
      <dgm:spPr/>
      <dgm:t>
        <a:bodyPr/>
        <a:lstStyle/>
        <a:p>
          <a:endParaRPr lang="en-US"/>
        </a:p>
      </dgm:t>
    </dgm:pt>
    <dgm:pt modelId="{3C29EF0B-43E4-4E3C-88F3-6C376F509F6B}" type="sibTrans" cxnId="{CF45B847-FA45-4AA1-AC31-C6319D1344C0}">
      <dgm:prSet/>
      <dgm:spPr/>
      <dgm:t>
        <a:bodyPr/>
        <a:lstStyle/>
        <a:p>
          <a:endParaRPr lang="en-US"/>
        </a:p>
      </dgm:t>
    </dgm:pt>
    <dgm:pt modelId="{16113FFE-D386-45CF-AF7E-11A97F27F2D4}">
      <dgm:prSet/>
      <dgm:spPr/>
      <dgm:t>
        <a:bodyPr/>
        <a:lstStyle/>
        <a:p>
          <a:pPr>
            <a:lnSpc>
              <a:spcPct val="100000"/>
            </a:lnSpc>
          </a:pPr>
          <a:r>
            <a:rPr lang="en-US" dirty="0"/>
            <a:t>This vehicle impedes the PUBLICS RIGHT OF WAY</a:t>
          </a:r>
        </a:p>
      </dgm:t>
    </dgm:pt>
    <dgm:pt modelId="{5573E325-731D-4009-8813-5C5A93973B3A}" type="parTrans" cxnId="{820361B4-1E49-487A-839D-9C6EF1C81B16}">
      <dgm:prSet/>
      <dgm:spPr/>
      <dgm:t>
        <a:bodyPr/>
        <a:lstStyle/>
        <a:p>
          <a:endParaRPr lang="en-US"/>
        </a:p>
      </dgm:t>
    </dgm:pt>
    <dgm:pt modelId="{ED791D15-E96C-4DE4-8453-67C404389931}" type="sibTrans" cxnId="{820361B4-1E49-487A-839D-9C6EF1C81B16}">
      <dgm:prSet/>
      <dgm:spPr/>
      <dgm:t>
        <a:bodyPr/>
        <a:lstStyle/>
        <a:p>
          <a:endParaRPr lang="en-US"/>
        </a:p>
      </dgm:t>
    </dgm:pt>
    <dgm:pt modelId="{4A56F0EA-DBC7-4C77-91A4-C94D2FE2604A}">
      <dgm:prSet/>
      <dgm:spPr/>
      <dgm:t>
        <a:bodyPr/>
        <a:lstStyle/>
        <a:p>
          <a:pPr>
            <a:lnSpc>
              <a:spcPct val="100000"/>
            </a:lnSpc>
          </a:pPr>
          <a:r>
            <a:rPr lang="en-US" dirty="0"/>
            <a:t>City Ordinance States: 615-47 Parking Prohibited in specific areas: </a:t>
          </a:r>
          <a:r>
            <a:rPr lang="en-US" b="0" i="0" dirty="0"/>
            <a:t>On a sidewalk unless otherwise provided for by legislative action.</a:t>
          </a:r>
          <a:endParaRPr lang="en-US" dirty="0"/>
        </a:p>
      </dgm:t>
    </dgm:pt>
    <dgm:pt modelId="{8A127F1A-3EC0-40F0-88F4-5679816B6F6F}" type="parTrans" cxnId="{5F050460-7E05-4774-9433-7ED421E11828}">
      <dgm:prSet/>
      <dgm:spPr/>
      <dgm:t>
        <a:bodyPr/>
        <a:lstStyle/>
        <a:p>
          <a:endParaRPr lang="en-US"/>
        </a:p>
      </dgm:t>
    </dgm:pt>
    <dgm:pt modelId="{7EC44BD3-A729-48CC-85FD-90E9A8AC1262}" type="sibTrans" cxnId="{5F050460-7E05-4774-9433-7ED421E11828}">
      <dgm:prSet/>
      <dgm:spPr/>
      <dgm:t>
        <a:bodyPr/>
        <a:lstStyle/>
        <a:p>
          <a:endParaRPr lang="en-US"/>
        </a:p>
      </dgm:t>
    </dgm:pt>
    <dgm:pt modelId="{B6E3747B-C4B6-456A-99A1-0FA31E9C067D}" type="pres">
      <dgm:prSet presAssocID="{44935E88-27DB-4900-9AA6-33D3553C9266}" presName="root" presStyleCnt="0">
        <dgm:presLayoutVars>
          <dgm:dir/>
          <dgm:resizeHandles val="exact"/>
        </dgm:presLayoutVars>
      </dgm:prSet>
      <dgm:spPr/>
    </dgm:pt>
    <dgm:pt modelId="{7B27AD05-A46C-4D10-887A-1FE34D2BB074}" type="pres">
      <dgm:prSet presAssocID="{C117679E-73BF-46DE-9BAB-A35F388A0BD9}" presName="compNode" presStyleCnt="0"/>
      <dgm:spPr/>
    </dgm:pt>
    <dgm:pt modelId="{2729397E-D28C-4FCB-87C3-2A2814726711}" type="pres">
      <dgm:prSet presAssocID="{C117679E-73BF-46DE-9BAB-A35F388A0BD9}" presName="bgRect" presStyleLbl="bgShp" presStyleIdx="0" presStyleCnt="3" custLinFactNeighborX="-68739" custLinFactNeighborY="2743"/>
      <dgm:spPr/>
    </dgm:pt>
    <dgm:pt modelId="{7BA90DD2-2917-4D6F-8BD0-7570AD01614D}" type="pres">
      <dgm:prSet presAssocID="{C117679E-73BF-46DE-9BAB-A35F388A0B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ooter"/>
        </a:ext>
      </dgm:extLst>
    </dgm:pt>
    <dgm:pt modelId="{3AC922E1-EB68-45B6-9495-0B2AE22E17FD}" type="pres">
      <dgm:prSet presAssocID="{C117679E-73BF-46DE-9BAB-A35F388A0BD9}" presName="spaceRect" presStyleCnt="0"/>
      <dgm:spPr/>
    </dgm:pt>
    <dgm:pt modelId="{4BFA8544-EAF0-4460-8BBE-5984AAFA09CB}" type="pres">
      <dgm:prSet presAssocID="{C117679E-73BF-46DE-9BAB-A35F388A0BD9}" presName="parTx" presStyleLbl="revTx" presStyleIdx="0" presStyleCnt="3">
        <dgm:presLayoutVars>
          <dgm:chMax val="0"/>
          <dgm:chPref val="0"/>
        </dgm:presLayoutVars>
      </dgm:prSet>
      <dgm:spPr/>
    </dgm:pt>
    <dgm:pt modelId="{8408C8CC-3C9B-4590-A34B-F69E384EE838}" type="pres">
      <dgm:prSet presAssocID="{3C29EF0B-43E4-4E3C-88F3-6C376F509F6B}" presName="sibTrans" presStyleCnt="0"/>
      <dgm:spPr/>
    </dgm:pt>
    <dgm:pt modelId="{E81BBB57-D965-491D-849A-1F7D7A10BB67}" type="pres">
      <dgm:prSet presAssocID="{16113FFE-D386-45CF-AF7E-11A97F27F2D4}" presName="compNode" presStyleCnt="0"/>
      <dgm:spPr/>
    </dgm:pt>
    <dgm:pt modelId="{18A4C08C-BFDB-4D14-B381-3B7E0DE3C445}" type="pres">
      <dgm:prSet presAssocID="{16113FFE-D386-45CF-AF7E-11A97F27F2D4}" presName="bgRect" presStyleLbl="bgShp" presStyleIdx="1" presStyleCnt="3"/>
      <dgm:spPr/>
    </dgm:pt>
    <dgm:pt modelId="{106768A8-422D-4746-82E1-22E54B93BFC8}" type="pres">
      <dgm:prSet presAssocID="{16113FFE-D386-45CF-AF7E-11A97F27F2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9B65401A-993A-4E34-B0E1-2FBE84E6B998}" type="pres">
      <dgm:prSet presAssocID="{16113FFE-D386-45CF-AF7E-11A97F27F2D4}" presName="spaceRect" presStyleCnt="0"/>
      <dgm:spPr/>
    </dgm:pt>
    <dgm:pt modelId="{AB418E09-0620-4185-8690-7E3D4906E375}" type="pres">
      <dgm:prSet presAssocID="{16113FFE-D386-45CF-AF7E-11A97F27F2D4}" presName="parTx" presStyleLbl="revTx" presStyleIdx="1" presStyleCnt="3">
        <dgm:presLayoutVars>
          <dgm:chMax val="0"/>
          <dgm:chPref val="0"/>
        </dgm:presLayoutVars>
      </dgm:prSet>
      <dgm:spPr/>
    </dgm:pt>
    <dgm:pt modelId="{7CA951B4-9BA1-46BE-BA2F-AD946BE4BD64}" type="pres">
      <dgm:prSet presAssocID="{ED791D15-E96C-4DE4-8453-67C404389931}" presName="sibTrans" presStyleCnt="0"/>
      <dgm:spPr/>
    </dgm:pt>
    <dgm:pt modelId="{6DA6B8AA-2F64-44F9-BBB8-DBFC1190068D}" type="pres">
      <dgm:prSet presAssocID="{4A56F0EA-DBC7-4C77-91A4-C94D2FE2604A}" presName="compNode" presStyleCnt="0"/>
      <dgm:spPr/>
    </dgm:pt>
    <dgm:pt modelId="{FD3330FC-4AFD-421C-B24A-CD28E011DD55}" type="pres">
      <dgm:prSet presAssocID="{4A56F0EA-DBC7-4C77-91A4-C94D2FE2604A}" presName="bgRect" presStyleLbl="bgShp" presStyleIdx="2" presStyleCnt="3" custLinFactNeighborX="-2962" custLinFactNeighborY="2599"/>
      <dgm:spPr/>
    </dgm:pt>
    <dgm:pt modelId="{E5154FA0-22E3-4CA1-95FB-E15C2654B75A}" type="pres">
      <dgm:prSet presAssocID="{4A56F0EA-DBC7-4C77-91A4-C94D2FE260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83988239-9B6C-47F9-BA14-35132F58CCA4}" type="pres">
      <dgm:prSet presAssocID="{4A56F0EA-DBC7-4C77-91A4-C94D2FE2604A}" presName="spaceRect" presStyleCnt="0"/>
      <dgm:spPr/>
    </dgm:pt>
    <dgm:pt modelId="{1CBFF7C0-3CE2-493C-A171-B6C94AC36E79}" type="pres">
      <dgm:prSet presAssocID="{4A56F0EA-DBC7-4C77-91A4-C94D2FE2604A}" presName="parTx" presStyleLbl="revTx" presStyleIdx="2" presStyleCnt="3">
        <dgm:presLayoutVars>
          <dgm:chMax val="0"/>
          <dgm:chPref val="0"/>
        </dgm:presLayoutVars>
      </dgm:prSet>
      <dgm:spPr/>
    </dgm:pt>
  </dgm:ptLst>
  <dgm:cxnLst>
    <dgm:cxn modelId="{5F050460-7E05-4774-9433-7ED421E11828}" srcId="{44935E88-27DB-4900-9AA6-33D3553C9266}" destId="{4A56F0EA-DBC7-4C77-91A4-C94D2FE2604A}" srcOrd="2" destOrd="0" parTransId="{8A127F1A-3EC0-40F0-88F4-5679816B6F6F}" sibTransId="{7EC44BD3-A729-48CC-85FD-90E9A8AC1262}"/>
    <dgm:cxn modelId="{CF45B847-FA45-4AA1-AC31-C6319D1344C0}" srcId="{44935E88-27DB-4900-9AA6-33D3553C9266}" destId="{C117679E-73BF-46DE-9BAB-A35F388A0BD9}" srcOrd="0" destOrd="0" parTransId="{24A2B220-1B39-4692-9E3F-F6CB512E7782}" sibTransId="{3C29EF0B-43E4-4E3C-88F3-6C376F509F6B}"/>
    <dgm:cxn modelId="{566E546E-3D6F-4670-9AD1-A810B5715FB8}" type="presOf" srcId="{44935E88-27DB-4900-9AA6-33D3553C9266}" destId="{B6E3747B-C4B6-456A-99A1-0FA31E9C067D}" srcOrd="0" destOrd="0" presId="urn:microsoft.com/office/officeart/2018/2/layout/IconVerticalSolidList"/>
    <dgm:cxn modelId="{30E3F375-9BE7-4E9F-9637-94AE5822FC24}" type="presOf" srcId="{C117679E-73BF-46DE-9BAB-A35F388A0BD9}" destId="{4BFA8544-EAF0-4460-8BBE-5984AAFA09CB}" srcOrd="0" destOrd="0" presId="urn:microsoft.com/office/officeart/2018/2/layout/IconVerticalSolidList"/>
    <dgm:cxn modelId="{A9C0FF93-4AB0-4241-9E3E-0DAACD009EC4}" type="presOf" srcId="{4A56F0EA-DBC7-4C77-91A4-C94D2FE2604A}" destId="{1CBFF7C0-3CE2-493C-A171-B6C94AC36E79}" srcOrd="0" destOrd="0" presId="urn:microsoft.com/office/officeart/2018/2/layout/IconVerticalSolidList"/>
    <dgm:cxn modelId="{820361B4-1E49-487A-839D-9C6EF1C81B16}" srcId="{44935E88-27DB-4900-9AA6-33D3553C9266}" destId="{16113FFE-D386-45CF-AF7E-11A97F27F2D4}" srcOrd="1" destOrd="0" parTransId="{5573E325-731D-4009-8813-5C5A93973B3A}" sibTransId="{ED791D15-E96C-4DE4-8453-67C404389931}"/>
    <dgm:cxn modelId="{019735BC-1420-449C-AF40-7F2286F54899}" type="presOf" srcId="{16113FFE-D386-45CF-AF7E-11A97F27F2D4}" destId="{AB418E09-0620-4185-8690-7E3D4906E375}" srcOrd="0" destOrd="0" presId="urn:microsoft.com/office/officeart/2018/2/layout/IconVerticalSolidList"/>
    <dgm:cxn modelId="{F515C918-397B-4936-BFB4-E21708FF5ED5}" type="presParOf" srcId="{B6E3747B-C4B6-456A-99A1-0FA31E9C067D}" destId="{7B27AD05-A46C-4D10-887A-1FE34D2BB074}" srcOrd="0" destOrd="0" presId="urn:microsoft.com/office/officeart/2018/2/layout/IconVerticalSolidList"/>
    <dgm:cxn modelId="{6111BD3C-34AA-482A-A8C2-9471354F7C36}" type="presParOf" srcId="{7B27AD05-A46C-4D10-887A-1FE34D2BB074}" destId="{2729397E-D28C-4FCB-87C3-2A2814726711}" srcOrd="0" destOrd="0" presId="urn:microsoft.com/office/officeart/2018/2/layout/IconVerticalSolidList"/>
    <dgm:cxn modelId="{993EF108-5CA0-4C87-9712-8EA413D72E78}" type="presParOf" srcId="{7B27AD05-A46C-4D10-887A-1FE34D2BB074}" destId="{7BA90DD2-2917-4D6F-8BD0-7570AD01614D}" srcOrd="1" destOrd="0" presId="urn:microsoft.com/office/officeart/2018/2/layout/IconVerticalSolidList"/>
    <dgm:cxn modelId="{A6607843-28E7-4F31-90CE-4415724560C8}" type="presParOf" srcId="{7B27AD05-A46C-4D10-887A-1FE34D2BB074}" destId="{3AC922E1-EB68-45B6-9495-0B2AE22E17FD}" srcOrd="2" destOrd="0" presId="urn:microsoft.com/office/officeart/2018/2/layout/IconVerticalSolidList"/>
    <dgm:cxn modelId="{4C365E9B-26B1-4574-8C80-C1B8CA1A014F}" type="presParOf" srcId="{7B27AD05-A46C-4D10-887A-1FE34D2BB074}" destId="{4BFA8544-EAF0-4460-8BBE-5984AAFA09CB}" srcOrd="3" destOrd="0" presId="urn:microsoft.com/office/officeart/2018/2/layout/IconVerticalSolidList"/>
    <dgm:cxn modelId="{55DEAFD4-044E-41C1-B0BC-2E03A77087E0}" type="presParOf" srcId="{B6E3747B-C4B6-456A-99A1-0FA31E9C067D}" destId="{8408C8CC-3C9B-4590-A34B-F69E384EE838}" srcOrd="1" destOrd="0" presId="urn:microsoft.com/office/officeart/2018/2/layout/IconVerticalSolidList"/>
    <dgm:cxn modelId="{19D4A116-7E8B-474A-A4D0-39EC7EB818E7}" type="presParOf" srcId="{B6E3747B-C4B6-456A-99A1-0FA31E9C067D}" destId="{E81BBB57-D965-491D-849A-1F7D7A10BB67}" srcOrd="2" destOrd="0" presId="urn:microsoft.com/office/officeart/2018/2/layout/IconVerticalSolidList"/>
    <dgm:cxn modelId="{288F36C0-10A1-40BE-8924-D33AAEECE8AD}" type="presParOf" srcId="{E81BBB57-D965-491D-849A-1F7D7A10BB67}" destId="{18A4C08C-BFDB-4D14-B381-3B7E0DE3C445}" srcOrd="0" destOrd="0" presId="urn:microsoft.com/office/officeart/2018/2/layout/IconVerticalSolidList"/>
    <dgm:cxn modelId="{CDD4D2C4-05FF-42FD-8C26-BEA58A2D0D6A}" type="presParOf" srcId="{E81BBB57-D965-491D-849A-1F7D7A10BB67}" destId="{106768A8-422D-4746-82E1-22E54B93BFC8}" srcOrd="1" destOrd="0" presId="urn:microsoft.com/office/officeart/2018/2/layout/IconVerticalSolidList"/>
    <dgm:cxn modelId="{BAF312BC-272F-42F5-A8BE-48FC09579855}" type="presParOf" srcId="{E81BBB57-D965-491D-849A-1F7D7A10BB67}" destId="{9B65401A-993A-4E34-B0E1-2FBE84E6B998}" srcOrd="2" destOrd="0" presId="urn:microsoft.com/office/officeart/2018/2/layout/IconVerticalSolidList"/>
    <dgm:cxn modelId="{4BBBFE57-ABBE-4836-93BE-8FB93E6AFBFD}" type="presParOf" srcId="{E81BBB57-D965-491D-849A-1F7D7A10BB67}" destId="{AB418E09-0620-4185-8690-7E3D4906E375}" srcOrd="3" destOrd="0" presId="urn:microsoft.com/office/officeart/2018/2/layout/IconVerticalSolidList"/>
    <dgm:cxn modelId="{B627F951-A5A6-41BA-9F27-AD6176EE914C}" type="presParOf" srcId="{B6E3747B-C4B6-456A-99A1-0FA31E9C067D}" destId="{7CA951B4-9BA1-46BE-BA2F-AD946BE4BD64}" srcOrd="3" destOrd="0" presId="urn:microsoft.com/office/officeart/2018/2/layout/IconVerticalSolidList"/>
    <dgm:cxn modelId="{281E76FC-A4F2-44BB-A6B9-5C95BDE4FD25}" type="presParOf" srcId="{B6E3747B-C4B6-456A-99A1-0FA31E9C067D}" destId="{6DA6B8AA-2F64-44F9-BBB8-DBFC1190068D}" srcOrd="4" destOrd="0" presId="urn:microsoft.com/office/officeart/2018/2/layout/IconVerticalSolidList"/>
    <dgm:cxn modelId="{538505C9-7C33-4EF0-B27F-C2DDDA154554}" type="presParOf" srcId="{6DA6B8AA-2F64-44F9-BBB8-DBFC1190068D}" destId="{FD3330FC-4AFD-421C-B24A-CD28E011DD55}" srcOrd="0" destOrd="0" presId="urn:microsoft.com/office/officeart/2018/2/layout/IconVerticalSolidList"/>
    <dgm:cxn modelId="{28775E97-11B6-4B94-AD0E-E8036A5A4DB2}" type="presParOf" srcId="{6DA6B8AA-2F64-44F9-BBB8-DBFC1190068D}" destId="{E5154FA0-22E3-4CA1-95FB-E15C2654B75A}" srcOrd="1" destOrd="0" presId="urn:microsoft.com/office/officeart/2018/2/layout/IconVerticalSolidList"/>
    <dgm:cxn modelId="{152DB689-CF6D-4A33-BD58-B18B654F7EE1}" type="presParOf" srcId="{6DA6B8AA-2F64-44F9-BBB8-DBFC1190068D}" destId="{83988239-9B6C-47F9-BA14-35132F58CCA4}" srcOrd="2" destOrd="0" presId="urn:microsoft.com/office/officeart/2018/2/layout/IconVerticalSolidList"/>
    <dgm:cxn modelId="{C94A3F93-656D-4A54-A01E-62D3E12069E2}" type="presParOf" srcId="{6DA6B8AA-2F64-44F9-BBB8-DBFC1190068D}" destId="{1CBFF7C0-3CE2-493C-A171-B6C94AC36E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1F472D-62CD-4C54-AF7F-29D8F9BAA8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04D6B9C-EF94-4D4C-9777-818EE80320C9}">
      <dgm:prSet/>
      <dgm:spPr/>
      <dgm:t>
        <a:bodyPr/>
        <a:lstStyle/>
        <a:p>
          <a:pPr>
            <a:lnSpc>
              <a:spcPct val="100000"/>
            </a:lnSpc>
          </a:pPr>
          <a:r>
            <a:rPr lang="en-US" dirty="0"/>
            <a:t>Vehicles that are parked against the grain of traffic are in violation of a city ordinance</a:t>
          </a:r>
        </a:p>
      </dgm:t>
    </dgm:pt>
    <dgm:pt modelId="{6C1A6844-F4FA-411F-B7DF-5B42201C56EF}" type="parTrans" cxnId="{C31E77DB-102B-41A8-811B-66300191A83B}">
      <dgm:prSet/>
      <dgm:spPr/>
      <dgm:t>
        <a:bodyPr/>
        <a:lstStyle/>
        <a:p>
          <a:endParaRPr lang="en-US"/>
        </a:p>
      </dgm:t>
    </dgm:pt>
    <dgm:pt modelId="{7F24880B-ABFE-4C08-A19B-EC99847E7D1E}" type="sibTrans" cxnId="{C31E77DB-102B-41A8-811B-66300191A83B}">
      <dgm:prSet/>
      <dgm:spPr/>
      <dgm:t>
        <a:bodyPr/>
        <a:lstStyle/>
        <a:p>
          <a:endParaRPr lang="en-US"/>
        </a:p>
      </dgm:t>
    </dgm:pt>
    <dgm:pt modelId="{084D9B13-93AD-4FEC-AFE4-36407B4A2A5F}">
      <dgm:prSet/>
      <dgm:spPr/>
      <dgm:t>
        <a:bodyPr/>
        <a:lstStyle/>
        <a:p>
          <a:pPr>
            <a:lnSpc>
              <a:spcPct val="100000"/>
            </a:lnSpc>
          </a:pPr>
          <a:r>
            <a:rPr lang="en-US" dirty="0"/>
            <a:t>Ordinance States: 615-45 Parking Prohibited areas: </a:t>
          </a:r>
          <a:r>
            <a:rPr lang="en-US" b="0" i="0" dirty="0"/>
            <a:t>Except when necessary in obedience to traffic regulations or traffic signs or signals or where angle parking is permitted, the operator of a vehicle shall not stop, stand or park such vehicle on the highway within a business or residence district other than parallel with the edge of the highway, headed in the direction of authorized traffic movement and with the right-hand wheels on a two-way highway or the curbside wheels on a one-way highway within nine inches of the edge of the highway or curb. Vehicles which, because of the type or construction, cannot load or unload parallel to the curb shall be exempt, while loading or unloading only, from the requirements of standing parallel to the curb.</a:t>
          </a:r>
          <a:endParaRPr lang="en-US" dirty="0"/>
        </a:p>
      </dgm:t>
    </dgm:pt>
    <dgm:pt modelId="{FB68298F-5947-4616-B7E0-BBD07B65795C}" type="parTrans" cxnId="{BB8D7332-5F56-40D0-892C-5FAB2002967F}">
      <dgm:prSet/>
      <dgm:spPr/>
      <dgm:t>
        <a:bodyPr/>
        <a:lstStyle/>
        <a:p>
          <a:endParaRPr lang="en-US"/>
        </a:p>
      </dgm:t>
    </dgm:pt>
    <dgm:pt modelId="{2A5876C3-EC6A-49B1-B865-8E8396C4A5CB}" type="sibTrans" cxnId="{BB8D7332-5F56-40D0-892C-5FAB2002967F}">
      <dgm:prSet/>
      <dgm:spPr/>
      <dgm:t>
        <a:bodyPr/>
        <a:lstStyle/>
        <a:p>
          <a:endParaRPr lang="en-US"/>
        </a:p>
      </dgm:t>
    </dgm:pt>
    <dgm:pt modelId="{F22BED12-B188-4DFD-BC34-274059546B79}" type="pres">
      <dgm:prSet presAssocID="{641F472D-62CD-4C54-AF7F-29D8F9BAA807}" presName="root" presStyleCnt="0">
        <dgm:presLayoutVars>
          <dgm:dir/>
          <dgm:resizeHandles val="exact"/>
        </dgm:presLayoutVars>
      </dgm:prSet>
      <dgm:spPr/>
    </dgm:pt>
    <dgm:pt modelId="{21E7F239-23E3-4CC0-83FB-CE503724B71B}" type="pres">
      <dgm:prSet presAssocID="{804D6B9C-EF94-4D4C-9777-818EE80320C9}" presName="compNode" presStyleCnt="0"/>
      <dgm:spPr/>
    </dgm:pt>
    <dgm:pt modelId="{AA2ABD3F-B6DA-400E-B09A-DF34AD3CABDD}" type="pres">
      <dgm:prSet presAssocID="{804D6B9C-EF94-4D4C-9777-818EE80320C9}" presName="bgRect" presStyleLbl="bgShp" presStyleIdx="0" presStyleCnt="2" custLinFactY="-350948" custLinFactNeighborX="1859" custLinFactNeighborY="-400000"/>
      <dgm:spPr/>
    </dgm:pt>
    <dgm:pt modelId="{FC32FBE6-4A3C-4DA8-B714-14C282969F9B}" type="pres">
      <dgm:prSet presAssocID="{804D6B9C-EF94-4D4C-9777-818EE80320C9}" presName="iconRect" presStyleLbl="node1" presStyleIdx="0" presStyleCnt="2" custScaleX="100000" custScaleY="231079" custLinFactY="39627" custLinFactNeighborX="1529"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468A9154-CF49-477A-85D2-146CB29AE6AD}" type="pres">
      <dgm:prSet presAssocID="{804D6B9C-EF94-4D4C-9777-818EE80320C9}" presName="spaceRect" presStyleCnt="0"/>
      <dgm:spPr/>
    </dgm:pt>
    <dgm:pt modelId="{00CE806F-D0C8-4D39-B63B-D67D33715BF2}" type="pres">
      <dgm:prSet presAssocID="{804D6B9C-EF94-4D4C-9777-818EE80320C9}" presName="parTx" presStyleLbl="revTx" presStyleIdx="0" presStyleCnt="2" custLinFactNeighborX="-1033" custLinFactNeighborY="5110">
        <dgm:presLayoutVars>
          <dgm:chMax val="0"/>
          <dgm:chPref val="0"/>
        </dgm:presLayoutVars>
      </dgm:prSet>
      <dgm:spPr/>
    </dgm:pt>
    <dgm:pt modelId="{E2441659-89F5-4828-8844-DC71BDD8B206}" type="pres">
      <dgm:prSet presAssocID="{7F24880B-ABFE-4C08-A19B-EC99847E7D1E}" presName="sibTrans" presStyleCnt="0"/>
      <dgm:spPr/>
    </dgm:pt>
    <dgm:pt modelId="{AEB84B6D-96A4-4FDF-9649-8DF2A1EC0368}" type="pres">
      <dgm:prSet presAssocID="{084D9B13-93AD-4FEC-AFE4-36407B4A2A5F}" presName="compNode" presStyleCnt="0"/>
      <dgm:spPr/>
    </dgm:pt>
    <dgm:pt modelId="{95F8E7A3-092C-4B8D-98AE-A62905165549}" type="pres">
      <dgm:prSet presAssocID="{084D9B13-93AD-4FEC-AFE4-36407B4A2A5F}" presName="bgRect" presStyleLbl="bgShp" presStyleIdx="1" presStyleCnt="2" custScaleY="2000000" custLinFactNeighborX="-590" custLinFactNeighborY="91880"/>
      <dgm:spPr>
        <a:noFill/>
      </dgm:spPr>
    </dgm:pt>
    <dgm:pt modelId="{8E8815B3-2C40-4836-9442-52585740065A}" type="pres">
      <dgm:prSet presAssocID="{084D9B13-93AD-4FEC-AFE4-36407B4A2A5F}" presName="iconRect" presStyleLbl="node1" presStyleIdx="1" presStyleCnt="2" custLinFactX="549422" custLinFactNeighborX="600000" custLinFactNeighborY="6578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ffic Light"/>
        </a:ext>
      </dgm:extLst>
    </dgm:pt>
    <dgm:pt modelId="{46FF59F3-AFE8-444C-9063-E0B52EB430B2}" type="pres">
      <dgm:prSet presAssocID="{084D9B13-93AD-4FEC-AFE4-36407B4A2A5F}" presName="spaceRect" presStyleCnt="0"/>
      <dgm:spPr/>
    </dgm:pt>
    <dgm:pt modelId="{55524AC7-50AB-41C7-B572-128374B42AA0}" type="pres">
      <dgm:prSet presAssocID="{084D9B13-93AD-4FEC-AFE4-36407B4A2A5F}" presName="parTx" presStyleLbl="revTx" presStyleIdx="1" presStyleCnt="2">
        <dgm:presLayoutVars>
          <dgm:chMax val="0"/>
          <dgm:chPref val="0"/>
        </dgm:presLayoutVars>
      </dgm:prSet>
      <dgm:spPr/>
    </dgm:pt>
  </dgm:ptLst>
  <dgm:cxnLst>
    <dgm:cxn modelId="{49F87B25-B57B-43DF-82B6-CA1ED9F31B12}" type="presOf" srcId="{084D9B13-93AD-4FEC-AFE4-36407B4A2A5F}" destId="{55524AC7-50AB-41C7-B572-128374B42AA0}" srcOrd="0" destOrd="0" presId="urn:microsoft.com/office/officeart/2018/2/layout/IconVerticalSolidList"/>
    <dgm:cxn modelId="{BB8D7332-5F56-40D0-892C-5FAB2002967F}" srcId="{641F472D-62CD-4C54-AF7F-29D8F9BAA807}" destId="{084D9B13-93AD-4FEC-AFE4-36407B4A2A5F}" srcOrd="1" destOrd="0" parTransId="{FB68298F-5947-4616-B7E0-BBD07B65795C}" sibTransId="{2A5876C3-EC6A-49B1-B865-8E8396C4A5CB}"/>
    <dgm:cxn modelId="{CA43593B-19FA-4024-B14A-E07EA5D9AEF4}" type="presOf" srcId="{804D6B9C-EF94-4D4C-9777-818EE80320C9}" destId="{00CE806F-D0C8-4D39-B63B-D67D33715BF2}" srcOrd="0" destOrd="0" presId="urn:microsoft.com/office/officeart/2018/2/layout/IconVerticalSolidList"/>
    <dgm:cxn modelId="{69C659A1-3A17-47CC-9C05-ED9986556B6A}" type="presOf" srcId="{641F472D-62CD-4C54-AF7F-29D8F9BAA807}" destId="{F22BED12-B188-4DFD-BC34-274059546B79}" srcOrd="0" destOrd="0" presId="urn:microsoft.com/office/officeart/2018/2/layout/IconVerticalSolidList"/>
    <dgm:cxn modelId="{C31E77DB-102B-41A8-811B-66300191A83B}" srcId="{641F472D-62CD-4C54-AF7F-29D8F9BAA807}" destId="{804D6B9C-EF94-4D4C-9777-818EE80320C9}" srcOrd="0" destOrd="0" parTransId="{6C1A6844-F4FA-411F-B7DF-5B42201C56EF}" sibTransId="{7F24880B-ABFE-4C08-A19B-EC99847E7D1E}"/>
    <dgm:cxn modelId="{C4879006-3C42-4EF5-B5B1-FD8FA5A7FF82}" type="presParOf" srcId="{F22BED12-B188-4DFD-BC34-274059546B79}" destId="{21E7F239-23E3-4CC0-83FB-CE503724B71B}" srcOrd="0" destOrd="0" presId="urn:microsoft.com/office/officeart/2018/2/layout/IconVerticalSolidList"/>
    <dgm:cxn modelId="{FD6AC64B-4CD2-4436-8618-C1C8C9196212}" type="presParOf" srcId="{21E7F239-23E3-4CC0-83FB-CE503724B71B}" destId="{AA2ABD3F-B6DA-400E-B09A-DF34AD3CABDD}" srcOrd="0" destOrd="0" presId="urn:microsoft.com/office/officeart/2018/2/layout/IconVerticalSolidList"/>
    <dgm:cxn modelId="{1EBBDDF6-45D3-4399-9085-7D19C538D54E}" type="presParOf" srcId="{21E7F239-23E3-4CC0-83FB-CE503724B71B}" destId="{FC32FBE6-4A3C-4DA8-B714-14C282969F9B}" srcOrd="1" destOrd="0" presId="urn:microsoft.com/office/officeart/2018/2/layout/IconVerticalSolidList"/>
    <dgm:cxn modelId="{1025306C-0A18-4B7F-B74F-74783AC5BFA7}" type="presParOf" srcId="{21E7F239-23E3-4CC0-83FB-CE503724B71B}" destId="{468A9154-CF49-477A-85D2-146CB29AE6AD}" srcOrd="2" destOrd="0" presId="urn:microsoft.com/office/officeart/2018/2/layout/IconVerticalSolidList"/>
    <dgm:cxn modelId="{AD96E310-6240-4472-9A8A-4097992BC7FD}" type="presParOf" srcId="{21E7F239-23E3-4CC0-83FB-CE503724B71B}" destId="{00CE806F-D0C8-4D39-B63B-D67D33715BF2}" srcOrd="3" destOrd="0" presId="urn:microsoft.com/office/officeart/2018/2/layout/IconVerticalSolidList"/>
    <dgm:cxn modelId="{2AB3F456-BF3D-4F79-8A00-42972DCCA42C}" type="presParOf" srcId="{F22BED12-B188-4DFD-BC34-274059546B79}" destId="{E2441659-89F5-4828-8844-DC71BDD8B206}" srcOrd="1" destOrd="0" presId="urn:microsoft.com/office/officeart/2018/2/layout/IconVerticalSolidList"/>
    <dgm:cxn modelId="{295CE4A9-D73E-4490-8CDB-FE9831DF8F58}" type="presParOf" srcId="{F22BED12-B188-4DFD-BC34-274059546B79}" destId="{AEB84B6D-96A4-4FDF-9649-8DF2A1EC0368}" srcOrd="2" destOrd="0" presId="urn:microsoft.com/office/officeart/2018/2/layout/IconVerticalSolidList"/>
    <dgm:cxn modelId="{0AA93F09-600D-4C8F-A486-9DB5CAC36FAC}" type="presParOf" srcId="{AEB84B6D-96A4-4FDF-9649-8DF2A1EC0368}" destId="{95F8E7A3-092C-4B8D-98AE-A62905165549}" srcOrd="0" destOrd="0" presId="urn:microsoft.com/office/officeart/2018/2/layout/IconVerticalSolidList"/>
    <dgm:cxn modelId="{74502353-D636-4F42-83C6-3C8563E30B3E}" type="presParOf" srcId="{AEB84B6D-96A4-4FDF-9649-8DF2A1EC0368}" destId="{8E8815B3-2C40-4836-9442-52585740065A}" srcOrd="1" destOrd="0" presId="urn:microsoft.com/office/officeart/2018/2/layout/IconVerticalSolidList"/>
    <dgm:cxn modelId="{4959C1C6-7A05-4408-8174-1D06285F49B3}" type="presParOf" srcId="{AEB84B6D-96A4-4FDF-9649-8DF2A1EC0368}" destId="{46FF59F3-AFE8-444C-9063-E0B52EB430B2}" srcOrd="2" destOrd="0" presId="urn:microsoft.com/office/officeart/2018/2/layout/IconVerticalSolidList"/>
    <dgm:cxn modelId="{D65684CB-0C82-46A7-A710-644587971E67}" type="presParOf" srcId="{AEB84B6D-96A4-4FDF-9649-8DF2A1EC0368}" destId="{55524AC7-50AB-41C7-B572-128374B42A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360278-9DE5-4E64-BBD2-CFA26E6C755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2AC6F89-7997-4450-B0B6-BE94C2FCFB96}">
      <dgm:prSet custT="1"/>
      <dgm:spPr/>
      <dgm:t>
        <a:bodyPr/>
        <a:lstStyle/>
        <a:p>
          <a:pPr>
            <a:defRPr cap="all"/>
          </a:pPr>
          <a:r>
            <a:rPr lang="en-US" sz="1600" dirty="0"/>
            <a:t>When a double-parking violation occurs, but there is an immediate, legal, and available space next to the vehicle in violation.</a:t>
          </a:r>
        </a:p>
      </dgm:t>
    </dgm:pt>
    <dgm:pt modelId="{25351E6E-777B-4F91-8960-F5DA24A970AB}" type="parTrans" cxnId="{A91FB097-C446-41A4-A0A2-F63059D342C0}">
      <dgm:prSet/>
      <dgm:spPr/>
      <dgm:t>
        <a:bodyPr/>
        <a:lstStyle/>
        <a:p>
          <a:endParaRPr lang="en-US"/>
        </a:p>
      </dgm:t>
    </dgm:pt>
    <dgm:pt modelId="{D34CCDF4-237A-4ECE-9DB7-07311E91EA7A}" type="sibTrans" cxnId="{A91FB097-C446-41A4-A0A2-F63059D342C0}">
      <dgm:prSet/>
      <dgm:spPr/>
      <dgm:t>
        <a:bodyPr/>
        <a:lstStyle/>
        <a:p>
          <a:endParaRPr lang="en-US"/>
        </a:p>
      </dgm:t>
    </dgm:pt>
    <dgm:pt modelId="{B4F2F110-E8B6-4052-B453-D3011375F955}">
      <dgm:prSet custT="1"/>
      <dgm:spPr/>
      <dgm:t>
        <a:bodyPr/>
        <a:lstStyle/>
        <a:p>
          <a:pPr>
            <a:defRPr cap="all"/>
          </a:pPr>
          <a:r>
            <a:rPr lang="en-US" sz="1600" dirty="0"/>
            <a:t>City Ordinance States: </a:t>
          </a:r>
          <a:r>
            <a:rPr lang="en-US" sz="1600" b="0" i="0" dirty="0"/>
            <a:t>Lazy parker provision. If the violator of § </a:t>
          </a:r>
          <a:r>
            <a:rPr lang="en-US" sz="1600" b="1" i="0" dirty="0"/>
            <a:t>615-47J</a:t>
          </a:r>
          <a:r>
            <a:rPr lang="en-US" sz="1600" b="0" i="0" dirty="0"/>
            <a:t> is adjacent to an open space within 10 feet of an available parking space, an additional $100 shall be added to the penalty.</a:t>
          </a:r>
          <a:endParaRPr lang="en-US" sz="1600" dirty="0"/>
        </a:p>
      </dgm:t>
    </dgm:pt>
    <dgm:pt modelId="{EE034D0A-4963-40BC-9850-6075A4CE8AF7}" type="parTrans" cxnId="{9009F042-15B9-4C1B-A53A-A1B2155CE130}">
      <dgm:prSet/>
      <dgm:spPr/>
      <dgm:t>
        <a:bodyPr/>
        <a:lstStyle/>
        <a:p>
          <a:endParaRPr lang="en-US"/>
        </a:p>
      </dgm:t>
    </dgm:pt>
    <dgm:pt modelId="{88FA64F0-CB44-4E50-A966-463EEF673F6D}" type="sibTrans" cxnId="{9009F042-15B9-4C1B-A53A-A1B2155CE130}">
      <dgm:prSet/>
      <dgm:spPr/>
      <dgm:t>
        <a:bodyPr/>
        <a:lstStyle/>
        <a:p>
          <a:endParaRPr lang="en-US"/>
        </a:p>
      </dgm:t>
    </dgm:pt>
    <dgm:pt modelId="{92DD9B5B-94D2-4C3F-B35A-D825D3A29066}" type="pres">
      <dgm:prSet presAssocID="{A8360278-9DE5-4E64-BBD2-CFA26E6C755A}" presName="root" presStyleCnt="0">
        <dgm:presLayoutVars>
          <dgm:dir/>
          <dgm:resizeHandles val="exact"/>
        </dgm:presLayoutVars>
      </dgm:prSet>
      <dgm:spPr/>
    </dgm:pt>
    <dgm:pt modelId="{DA8D1003-8027-4368-B9AF-A2E1586BBC7A}" type="pres">
      <dgm:prSet presAssocID="{D2AC6F89-7997-4450-B0B6-BE94C2FCFB96}" presName="compNode" presStyleCnt="0"/>
      <dgm:spPr/>
    </dgm:pt>
    <dgm:pt modelId="{22CF9905-F943-42AB-95AA-A71E9F8053B0}" type="pres">
      <dgm:prSet presAssocID="{D2AC6F89-7997-4450-B0B6-BE94C2FCFB96}" presName="iconBgRect" presStyleLbl="bgShp" presStyleIdx="0" presStyleCnt="2" custLinFactNeighborX="-4445" custLinFactNeighborY="13459"/>
      <dgm:spPr/>
    </dgm:pt>
    <dgm:pt modelId="{28B1A53F-A7B8-42BD-930C-5F7FFBAF6BB4}" type="pres">
      <dgm:prSet presAssocID="{D2AC6F89-7997-4450-B0B6-BE94C2FCFB96}" presName="iconRect" presStyleLbl="node1" presStyleIdx="0" presStyleCnt="2" custLinFactNeighborX="-6728" custLinFactNeighborY="147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67C21A58-9B08-4CB6-8F78-6E1711245EF1}" type="pres">
      <dgm:prSet presAssocID="{D2AC6F89-7997-4450-B0B6-BE94C2FCFB96}" presName="spaceRect" presStyleCnt="0"/>
      <dgm:spPr/>
    </dgm:pt>
    <dgm:pt modelId="{EC6EF4E3-E692-4622-9911-C12CFE1BBD6E}" type="pres">
      <dgm:prSet presAssocID="{D2AC6F89-7997-4450-B0B6-BE94C2FCFB96}" presName="textRect" presStyleLbl="revTx" presStyleIdx="0" presStyleCnt="2" custLinFactNeighborX="-14941" custLinFactNeighborY="-6727">
        <dgm:presLayoutVars>
          <dgm:chMax val="1"/>
          <dgm:chPref val="1"/>
        </dgm:presLayoutVars>
      </dgm:prSet>
      <dgm:spPr/>
    </dgm:pt>
    <dgm:pt modelId="{A3A6257D-BFFA-4AC6-A24B-E0F02E0926CF}" type="pres">
      <dgm:prSet presAssocID="{D34CCDF4-237A-4ECE-9DB7-07311E91EA7A}" presName="sibTrans" presStyleCnt="0"/>
      <dgm:spPr/>
    </dgm:pt>
    <dgm:pt modelId="{1BF60EAB-67B2-4399-95ED-6FFDEFFD5747}" type="pres">
      <dgm:prSet presAssocID="{B4F2F110-E8B6-4052-B453-D3011375F955}" presName="compNode" presStyleCnt="0"/>
      <dgm:spPr/>
    </dgm:pt>
    <dgm:pt modelId="{48D31CA3-658F-4AC8-AB4B-208CFCB3F4B9}" type="pres">
      <dgm:prSet presAssocID="{B4F2F110-E8B6-4052-B453-D3011375F955}" presName="iconBgRect" presStyleLbl="bgShp" presStyleIdx="1" presStyleCnt="2" custLinFactNeighborX="-25602" custLinFactNeighborY="8405"/>
      <dgm:spPr/>
    </dgm:pt>
    <dgm:pt modelId="{960FF109-29F1-4354-847A-500FA0D1770D}" type="pres">
      <dgm:prSet presAssocID="{B4F2F110-E8B6-4052-B453-D3011375F955}" presName="iconRect" presStyleLbl="node1" presStyleIdx="1" presStyleCnt="2" custLinFactNeighborX="-39512" custLinFactNeighborY="852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F56DDB18-3517-478D-8A40-9479462DED1A}" type="pres">
      <dgm:prSet presAssocID="{B4F2F110-E8B6-4052-B453-D3011375F955}" presName="spaceRect" presStyleCnt="0"/>
      <dgm:spPr/>
    </dgm:pt>
    <dgm:pt modelId="{18778E91-98FD-450E-8DB6-EAD11D2B4F7C}" type="pres">
      <dgm:prSet presAssocID="{B4F2F110-E8B6-4052-B453-D3011375F955}" presName="textRect" presStyleLbl="revTx" presStyleIdx="1" presStyleCnt="2" custLinFactNeighborX="-13016" custLinFactNeighborY="-6727">
        <dgm:presLayoutVars>
          <dgm:chMax val="1"/>
          <dgm:chPref val="1"/>
        </dgm:presLayoutVars>
      </dgm:prSet>
      <dgm:spPr/>
    </dgm:pt>
  </dgm:ptLst>
  <dgm:cxnLst>
    <dgm:cxn modelId="{4DEB6041-4E33-402C-BEF5-3614B16911A9}" type="presOf" srcId="{D2AC6F89-7997-4450-B0B6-BE94C2FCFB96}" destId="{EC6EF4E3-E692-4622-9911-C12CFE1BBD6E}" srcOrd="0" destOrd="0" presId="urn:microsoft.com/office/officeart/2018/5/layout/IconCircleLabelList"/>
    <dgm:cxn modelId="{9009F042-15B9-4C1B-A53A-A1B2155CE130}" srcId="{A8360278-9DE5-4E64-BBD2-CFA26E6C755A}" destId="{B4F2F110-E8B6-4052-B453-D3011375F955}" srcOrd="1" destOrd="0" parTransId="{EE034D0A-4963-40BC-9850-6075A4CE8AF7}" sibTransId="{88FA64F0-CB44-4E50-A966-463EEF673F6D}"/>
    <dgm:cxn modelId="{A91FB097-C446-41A4-A0A2-F63059D342C0}" srcId="{A8360278-9DE5-4E64-BBD2-CFA26E6C755A}" destId="{D2AC6F89-7997-4450-B0B6-BE94C2FCFB96}" srcOrd="0" destOrd="0" parTransId="{25351E6E-777B-4F91-8960-F5DA24A970AB}" sibTransId="{D34CCDF4-237A-4ECE-9DB7-07311E91EA7A}"/>
    <dgm:cxn modelId="{601C42AC-4435-46C3-9783-F36638227887}" type="presOf" srcId="{A8360278-9DE5-4E64-BBD2-CFA26E6C755A}" destId="{92DD9B5B-94D2-4C3F-B35A-D825D3A29066}" srcOrd="0" destOrd="0" presId="urn:microsoft.com/office/officeart/2018/5/layout/IconCircleLabelList"/>
    <dgm:cxn modelId="{001B45B9-F3DB-44AD-B543-D6012CA6E329}" type="presOf" srcId="{B4F2F110-E8B6-4052-B453-D3011375F955}" destId="{18778E91-98FD-450E-8DB6-EAD11D2B4F7C}" srcOrd="0" destOrd="0" presId="urn:microsoft.com/office/officeart/2018/5/layout/IconCircleLabelList"/>
    <dgm:cxn modelId="{4177BCAE-04FB-4A0E-8987-B8F79FB836F6}" type="presParOf" srcId="{92DD9B5B-94D2-4C3F-B35A-D825D3A29066}" destId="{DA8D1003-8027-4368-B9AF-A2E1586BBC7A}" srcOrd="0" destOrd="0" presId="urn:microsoft.com/office/officeart/2018/5/layout/IconCircleLabelList"/>
    <dgm:cxn modelId="{7B15A861-F715-40B2-97DF-776E867E586B}" type="presParOf" srcId="{DA8D1003-8027-4368-B9AF-A2E1586BBC7A}" destId="{22CF9905-F943-42AB-95AA-A71E9F8053B0}" srcOrd="0" destOrd="0" presId="urn:microsoft.com/office/officeart/2018/5/layout/IconCircleLabelList"/>
    <dgm:cxn modelId="{1F5B3FBB-C9D7-4290-963B-368CDB8B0C68}" type="presParOf" srcId="{DA8D1003-8027-4368-B9AF-A2E1586BBC7A}" destId="{28B1A53F-A7B8-42BD-930C-5F7FFBAF6BB4}" srcOrd="1" destOrd="0" presId="urn:microsoft.com/office/officeart/2018/5/layout/IconCircleLabelList"/>
    <dgm:cxn modelId="{434E9D74-C436-4FC4-ABB3-98BE7A0D9BB6}" type="presParOf" srcId="{DA8D1003-8027-4368-B9AF-A2E1586BBC7A}" destId="{67C21A58-9B08-4CB6-8F78-6E1711245EF1}" srcOrd="2" destOrd="0" presId="urn:microsoft.com/office/officeart/2018/5/layout/IconCircleLabelList"/>
    <dgm:cxn modelId="{7F0241BE-1FC9-4D14-9D47-541EDBC5671B}" type="presParOf" srcId="{DA8D1003-8027-4368-B9AF-A2E1586BBC7A}" destId="{EC6EF4E3-E692-4622-9911-C12CFE1BBD6E}" srcOrd="3" destOrd="0" presId="urn:microsoft.com/office/officeart/2018/5/layout/IconCircleLabelList"/>
    <dgm:cxn modelId="{90D130EC-11FC-430A-9D1A-8E6AFBBC963C}" type="presParOf" srcId="{92DD9B5B-94D2-4C3F-B35A-D825D3A29066}" destId="{A3A6257D-BFFA-4AC6-A24B-E0F02E0926CF}" srcOrd="1" destOrd="0" presId="urn:microsoft.com/office/officeart/2018/5/layout/IconCircleLabelList"/>
    <dgm:cxn modelId="{55B5A514-8886-4229-BEE6-543D5449840F}" type="presParOf" srcId="{92DD9B5B-94D2-4C3F-B35A-D825D3A29066}" destId="{1BF60EAB-67B2-4399-95ED-6FFDEFFD5747}" srcOrd="2" destOrd="0" presId="urn:microsoft.com/office/officeart/2018/5/layout/IconCircleLabelList"/>
    <dgm:cxn modelId="{AA66DFA7-FA1D-4867-A743-B5E1134287F3}" type="presParOf" srcId="{1BF60EAB-67B2-4399-95ED-6FFDEFFD5747}" destId="{48D31CA3-658F-4AC8-AB4B-208CFCB3F4B9}" srcOrd="0" destOrd="0" presId="urn:microsoft.com/office/officeart/2018/5/layout/IconCircleLabelList"/>
    <dgm:cxn modelId="{B58A039F-B8CC-4EE1-B0E7-05B60B1E93CF}" type="presParOf" srcId="{1BF60EAB-67B2-4399-95ED-6FFDEFFD5747}" destId="{960FF109-29F1-4354-847A-500FA0D1770D}" srcOrd="1" destOrd="0" presId="urn:microsoft.com/office/officeart/2018/5/layout/IconCircleLabelList"/>
    <dgm:cxn modelId="{0766FD5D-0994-4B71-B11B-FE6FF9F70285}" type="presParOf" srcId="{1BF60EAB-67B2-4399-95ED-6FFDEFFD5747}" destId="{F56DDB18-3517-478D-8A40-9479462DED1A}" srcOrd="2" destOrd="0" presId="urn:microsoft.com/office/officeart/2018/5/layout/IconCircleLabelList"/>
    <dgm:cxn modelId="{E2016DD2-56CC-490A-80E1-D8546C3D1471}" type="presParOf" srcId="{1BF60EAB-67B2-4399-95ED-6FFDEFFD5747}" destId="{18778E91-98FD-450E-8DB6-EAD11D2B4F7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D5514A-69A4-4792-B867-F7C869352E3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4D09527-F2CB-4B50-A623-F33202DB36CB}">
      <dgm:prSet/>
      <dgm:spPr/>
      <dgm:t>
        <a:bodyPr/>
        <a:lstStyle/>
        <a:p>
          <a:pPr>
            <a:lnSpc>
              <a:spcPct val="100000"/>
            </a:lnSpc>
          </a:pPr>
          <a:r>
            <a:rPr lang="en-US"/>
            <a:t>1. Inspection is expired</a:t>
          </a:r>
        </a:p>
      </dgm:t>
    </dgm:pt>
    <dgm:pt modelId="{8397BF0D-B5F2-4B7E-8AF0-3AF3A36730BD}" type="parTrans" cxnId="{FD3B9D45-195A-4EBC-B680-06A803EC13EE}">
      <dgm:prSet/>
      <dgm:spPr/>
      <dgm:t>
        <a:bodyPr/>
        <a:lstStyle/>
        <a:p>
          <a:endParaRPr lang="en-US"/>
        </a:p>
      </dgm:t>
    </dgm:pt>
    <dgm:pt modelId="{70757D18-27A8-4AB8-9BCC-10BD01BF0C12}" type="sibTrans" cxnId="{FD3B9D45-195A-4EBC-B680-06A803EC13EE}">
      <dgm:prSet/>
      <dgm:spPr/>
      <dgm:t>
        <a:bodyPr/>
        <a:lstStyle/>
        <a:p>
          <a:endParaRPr lang="en-US"/>
        </a:p>
      </dgm:t>
    </dgm:pt>
    <dgm:pt modelId="{396D52C2-5053-4C8E-A3D4-80EF47EB52E8}">
      <dgm:prSet/>
      <dgm:spPr/>
      <dgm:t>
        <a:bodyPr/>
        <a:lstStyle/>
        <a:p>
          <a:pPr>
            <a:lnSpc>
              <a:spcPct val="100000"/>
            </a:lnSpc>
          </a:pPr>
          <a:r>
            <a:rPr lang="en-US"/>
            <a:t>2. Inspection is fraudulent</a:t>
          </a:r>
        </a:p>
      </dgm:t>
    </dgm:pt>
    <dgm:pt modelId="{2650E297-64A8-428D-B69E-6EA27BCBEE09}" type="parTrans" cxnId="{8EBB763A-CB4B-483D-B114-1BAD869C3311}">
      <dgm:prSet/>
      <dgm:spPr/>
      <dgm:t>
        <a:bodyPr/>
        <a:lstStyle/>
        <a:p>
          <a:endParaRPr lang="en-US"/>
        </a:p>
      </dgm:t>
    </dgm:pt>
    <dgm:pt modelId="{A5046900-E561-4821-8AD7-2F2D8C58E2AC}" type="sibTrans" cxnId="{8EBB763A-CB4B-483D-B114-1BAD869C3311}">
      <dgm:prSet/>
      <dgm:spPr/>
      <dgm:t>
        <a:bodyPr/>
        <a:lstStyle/>
        <a:p>
          <a:endParaRPr lang="en-US"/>
        </a:p>
      </dgm:t>
    </dgm:pt>
    <dgm:pt modelId="{E29B55E6-CE09-48FC-B835-0946CD1047BB}">
      <dgm:prSet/>
      <dgm:spPr/>
      <dgm:t>
        <a:bodyPr/>
        <a:lstStyle/>
        <a:p>
          <a:pPr>
            <a:lnSpc>
              <a:spcPct val="100000"/>
            </a:lnSpc>
          </a:pPr>
          <a:r>
            <a:rPr lang="en-US"/>
            <a:t>3. No inspection</a:t>
          </a:r>
        </a:p>
      </dgm:t>
    </dgm:pt>
    <dgm:pt modelId="{D96AEB62-7D0F-47EB-9595-151A937D987D}" type="parTrans" cxnId="{1ED62B2F-EDDE-4557-BD6F-CC13FD7C225F}">
      <dgm:prSet/>
      <dgm:spPr/>
      <dgm:t>
        <a:bodyPr/>
        <a:lstStyle/>
        <a:p>
          <a:endParaRPr lang="en-US"/>
        </a:p>
      </dgm:t>
    </dgm:pt>
    <dgm:pt modelId="{485EA076-07D5-41BF-B191-C3B559B5CB55}" type="sibTrans" cxnId="{1ED62B2F-EDDE-4557-BD6F-CC13FD7C225F}">
      <dgm:prSet/>
      <dgm:spPr/>
      <dgm:t>
        <a:bodyPr/>
        <a:lstStyle/>
        <a:p>
          <a:endParaRPr lang="en-US"/>
        </a:p>
      </dgm:t>
    </dgm:pt>
    <dgm:pt modelId="{5DC729F0-9127-488E-A75E-044C761E0056}">
      <dgm:prSet/>
      <dgm:spPr/>
      <dgm:t>
        <a:bodyPr/>
        <a:lstStyle/>
        <a:p>
          <a:pPr>
            <a:lnSpc>
              <a:spcPct val="100000"/>
            </a:lnSpc>
          </a:pPr>
          <a:r>
            <a:rPr lang="en-US" dirty="0"/>
            <a:t>4. Out of state inspection </a:t>
          </a:r>
        </a:p>
      </dgm:t>
    </dgm:pt>
    <dgm:pt modelId="{839386C7-20B0-4F60-B31B-81A76D7A8A66}" type="parTrans" cxnId="{1E897B66-1A3D-465A-9737-1CAA49932029}">
      <dgm:prSet/>
      <dgm:spPr/>
      <dgm:t>
        <a:bodyPr/>
        <a:lstStyle/>
        <a:p>
          <a:endParaRPr lang="en-US"/>
        </a:p>
      </dgm:t>
    </dgm:pt>
    <dgm:pt modelId="{D76DCCE8-A5B1-4CB4-AA88-E9EADC8E81C6}" type="sibTrans" cxnId="{1E897B66-1A3D-465A-9737-1CAA49932029}">
      <dgm:prSet/>
      <dgm:spPr/>
      <dgm:t>
        <a:bodyPr/>
        <a:lstStyle/>
        <a:p>
          <a:endParaRPr lang="en-US"/>
        </a:p>
      </dgm:t>
    </dgm:pt>
    <dgm:pt modelId="{BB2CA789-6BCD-409A-9C1D-637270433DA4}" type="pres">
      <dgm:prSet presAssocID="{B2D5514A-69A4-4792-B867-F7C869352E33}" presName="root" presStyleCnt="0">
        <dgm:presLayoutVars>
          <dgm:dir/>
          <dgm:resizeHandles val="exact"/>
        </dgm:presLayoutVars>
      </dgm:prSet>
      <dgm:spPr/>
    </dgm:pt>
    <dgm:pt modelId="{5767D139-B4C2-4F11-8E37-4A5733C05343}" type="pres">
      <dgm:prSet presAssocID="{44D09527-F2CB-4B50-A623-F33202DB36CB}" presName="compNode" presStyleCnt="0"/>
      <dgm:spPr/>
    </dgm:pt>
    <dgm:pt modelId="{977F3AC9-C44D-4B56-9873-2EE0EF8551F1}" type="pres">
      <dgm:prSet presAssocID="{44D09527-F2CB-4B50-A623-F33202DB36CB}" presName="bgRect" presStyleLbl="bgShp" presStyleIdx="0" presStyleCnt="4"/>
      <dgm:spPr/>
    </dgm:pt>
    <dgm:pt modelId="{F7DBD070-AFE2-48CF-AF6E-83A08A70B7B6}" type="pres">
      <dgm:prSet presAssocID="{44D09527-F2CB-4B50-A623-F33202DB36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o sign with solid fill"/>
        </a:ext>
      </dgm:extLst>
    </dgm:pt>
    <dgm:pt modelId="{0C128588-3728-4655-94A2-FF407F8589C3}" type="pres">
      <dgm:prSet presAssocID="{44D09527-F2CB-4B50-A623-F33202DB36CB}" presName="spaceRect" presStyleCnt="0"/>
      <dgm:spPr/>
    </dgm:pt>
    <dgm:pt modelId="{859F8F9A-0E14-46C5-8983-4446AE953F69}" type="pres">
      <dgm:prSet presAssocID="{44D09527-F2CB-4B50-A623-F33202DB36CB}" presName="parTx" presStyleLbl="revTx" presStyleIdx="0" presStyleCnt="4">
        <dgm:presLayoutVars>
          <dgm:chMax val="0"/>
          <dgm:chPref val="0"/>
        </dgm:presLayoutVars>
      </dgm:prSet>
      <dgm:spPr/>
    </dgm:pt>
    <dgm:pt modelId="{39E2701C-B558-4F70-84E7-61E2D3C7D91C}" type="pres">
      <dgm:prSet presAssocID="{70757D18-27A8-4AB8-9BCC-10BD01BF0C12}" presName="sibTrans" presStyleCnt="0"/>
      <dgm:spPr/>
    </dgm:pt>
    <dgm:pt modelId="{BD5EC938-C60B-410F-9858-AA9D722C9D2B}" type="pres">
      <dgm:prSet presAssocID="{396D52C2-5053-4C8E-A3D4-80EF47EB52E8}" presName="compNode" presStyleCnt="0"/>
      <dgm:spPr/>
    </dgm:pt>
    <dgm:pt modelId="{EB651977-6B20-4EF9-A997-C159E09DEFAF}" type="pres">
      <dgm:prSet presAssocID="{396D52C2-5053-4C8E-A3D4-80EF47EB52E8}" presName="bgRect" presStyleLbl="bgShp" presStyleIdx="1" presStyleCnt="4"/>
      <dgm:spPr/>
    </dgm:pt>
    <dgm:pt modelId="{D7FED9A5-BD61-4992-A19E-061D992C1185}" type="pres">
      <dgm:prSet presAssocID="{396D52C2-5053-4C8E-A3D4-80EF47EB52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ber"/>
        </a:ext>
      </dgm:extLst>
    </dgm:pt>
    <dgm:pt modelId="{C7DE92F9-A764-4160-B68D-6B5E49A05B76}" type="pres">
      <dgm:prSet presAssocID="{396D52C2-5053-4C8E-A3D4-80EF47EB52E8}" presName="spaceRect" presStyleCnt="0"/>
      <dgm:spPr/>
    </dgm:pt>
    <dgm:pt modelId="{B0555EB0-809D-4775-B8C6-031AD09B9FD8}" type="pres">
      <dgm:prSet presAssocID="{396D52C2-5053-4C8E-A3D4-80EF47EB52E8}" presName="parTx" presStyleLbl="revTx" presStyleIdx="1" presStyleCnt="4">
        <dgm:presLayoutVars>
          <dgm:chMax val="0"/>
          <dgm:chPref val="0"/>
        </dgm:presLayoutVars>
      </dgm:prSet>
      <dgm:spPr/>
    </dgm:pt>
    <dgm:pt modelId="{36E9D327-EB60-4FA8-88AA-E2570AD84CA8}" type="pres">
      <dgm:prSet presAssocID="{A5046900-E561-4821-8AD7-2F2D8C58E2AC}" presName="sibTrans" presStyleCnt="0"/>
      <dgm:spPr/>
    </dgm:pt>
    <dgm:pt modelId="{784A415D-B67D-4DA9-B8DD-0AD8B8A858D4}" type="pres">
      <dgm:prSet presAssocID="{E29B55E6-CE09-48FC-B835-0946CD1047BB}" presName="compNode" presStyleCnt="0"/>
      <dgm:spPr/>
    </dgm:pt>
    <dgm:pt modelId="{1EEF14D5-A1A0-481A-BD5D-773B86014810}" type="pres">
      <dgm:prSet presAssocID="{E29B55E6-CE09-48FC-B835-0946CD1047BB}" presName="bgRect" presStyleLbl="bgShp" presStyleIdx="2" presStyleCnt="4"/>
      <dgm:spPr/>
    </dgm:pt>
    <dgm:pt modelId="{7779AAC3-FD48-49D3-93CE-36B7CEE6C8F0}" type="pres">
      <dgm:prSet presAssocID="{E29B55E6-CE09-48FC-B835-0946CD1047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3CA41924-161C-4A43-94CF-D24F0C732BCA}" type="pres">
      <dgm:prSet presAssocID="{E29B55E6-CE09-48FC-B835-0946CD1047BB}" presName="spaceRect" presStyleCnt="0"/>
      <dgm:spPr/>
    </dgm:pt>
    <dgm:pt modelId="{84836373-7394-4BEA-A119-8EEC00F414A2}" type="pres">
      <dgm:prSet presAssocID="{E29B55E6-CE09-48FC-B835-0946CD1047BB}" presName="parTx" presStyleLbl="revTx" presStyleIdx="2" presStyleCnt="4">
        <dgm:presLayoutVars>
          <dgm:chMax val="0"/>
          <dgm:chPref val="0"/>
        </dgm:presLayoutVars>
      </dgm:prSet>
      <dgm:spPr/>
    </dgm:pt>
    <dgm:pt modelId="{D0FF5AD4-2CF6-42F5-93F9-B8DB3B0FED8E}" type="pres">
      <dgm:prSet presAssocID="{485EA076-07D5-41BF-B191-C3B559B5CB55}" presName="sibTrans" presStyleCnt="0"/>
      <dgm:spPr/>
    </dgm:pt>
    <dgm:pt modelId="{DB5FB40E-26D1-4538-B728-6D963FD74622}" type="pres">
      <dgm:prSet presAssocID="{5DC729F0-9127-488E-A75E-044C761E0056}" presName="compNode" presStyleCnt="0"/>
      <dgm:spPr/>
    </dgm:pt>
    <dgm:pt modelId="{56B2F907-0A19-4442-B22C-524925FEF063}" type="pres">
      <dgm:prSet presAssocID="{5DC729F0-9127-488E-A75E-044C761E0056}" presName="bgRect" presStyleLbl="bgShp" presStyleIdx="3" presStyleCnt="4"/>
      <dgm:spPr/>
    </dgm:pt>
    <dgm:pt modelId="{38FB107A-B9D0-4B21-8636-C8369625AACA}" type="pres">
      <dgm:prSet presAssocID="{5DC729F0-9127-488E-A75E-044C761E005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p with pin with solid fill"/>
        </a:ext>
      </dgm:extLst>
    </dgm:pt>
    <dgm:pt modelId="{C02B928D-2498-4A53-AB61-9A9F9C2ACBBC}" type="pres">
      <dgm:prSet presAssocID="{5DC729F0-9127-488E-A75E-044C761E0056}" presName="spaceRect" presStyleCnt="0"/>
      <dgm:spPr/>
    </dgm:pt>
    <dgm:pt modelId="{B8B367C0-96EB-4B76-B494-997825569554}" type="pres">
      <dgm:prSet presAssocID="{5DC729F0-9127-488E-A75E-044C761E0056}" presName="parTx" presStyleLbl="revTx" presStyleIdx="3" presStyleCnt="4">
        <dgm:presLayoutVars>
          <dgm:chMax val="0"/>
          <dgm:chPref val="0"/>
        </dgm:presLayoutVars>
      </dgm:prSet>
      <dgm:spPr/>
    </dgm:pt>
  </dgm:ptLst>
  <dgm:cxnLst>
    <dgm:cxn modelId="{248C8B18-4F53-471A-BAF7-42DAB203952A}" type="presOf" srcId="{44D09527-F2CB-4B50-A623-F33202DB36CB}" destId="{859F8F9A-0E14-46C5-8983-4446AE953F69}" srcOrd="0" destOrd="0" presId="urn:microsoft.com/office/officeart/2018/2/layout/IconVerticalSolidList"/>
    <dgm:cxn modelId="{043A521C-FFEA-4E39-926F-CC4C43757A12}" type="presOf" srcId="{E29B55E6-CE09-48FC-B835-0946CD1047BB}" destId="{84836373-7394-4BEA-A119-8EEC00F414A2}" srcOrd="0" destOrd="0" presId="urn:microsoft.com/office/officeart/2018/2/layout/IconVerticalSolidList"/>
    <dgm:cxn modelId="{A381FB1D-A070-4AFE-9BCF-A39E0AA4D2B4}" type="presOf" srcId="{5DC729F0-9127-488E-A75E-044C761E0056}" destId="{B8B367C0-96EB-4B76-B494-997825569554}" srcOrd="0" destOrd="0" presId="urn:microsoft.com/office/officeart/2018/2/layout/IconVerticalSolidList"/>
    <dgm:cxn modelId="{1ED62B2F-EDDE-4557-BD6F-CC13FD7C225F}" srcId="{B2D5514A-69A4-4792-B867-F7C869352E33}" destId="{E29B55E6-CE09-48FC-B835-0946CD1047BB}" srcOrd="2" destOrd="0" parTransId="{D96AEB62-7D0F-47EB-9595-151A937D987D}" sibTransId="{485EA076-07D5-41BF-B191-C3B559B5CB55}"/>
    <dgm:cxn modelId="{8EBB763A-CB4B-483D-B114-1BAD869C3311}" srcId="{B2D5514A-69A4-4792-B867-F7C869352E33}" destId="{396D52C2-5053-4C8E-A3D4-80EF47EB52E8}" srcOrd="1" destOrd="0" parTransId="{2650E297-64A8-428D-B69E-6EA27BCBEE09}" sibTransId="{A5046900-E561-4821-8AD7-2F2D8C58E2AC}"/>
    <dgm:cxn modelId="{077F8164-A2DD-475C-AC52-9E21895C04B1}" type="presOf" srcId="{396D52C2-5053-4C8E-A3D4-80EF47EB52E8}" destId="{B0555EB0-809D-4775-B8C6-031AD09B9FD8}" srcOrd="0" destOrd="0" presId="urn:microsoft.com/office/officeart/2018/2/layout/IconVerticalSolidList"/>
    <dgm:cxn modelId="{6FE9EF44-C004-45D7-A8F8-650273B6B08F}" type="presOf" srcId="{B2D5514A-69A4-4792-B867-F7C869352E33}" destId="{BB2CA789-6BCD-409A-9C1D-637270433DA4}" srcOrd="0" destOrd="0" presId="urn:microsoft.com/office/officeart/2018/2/layout/IconVerticalSolidList"/>
    <dgm:cxn modelId="{FD3B9D45-195A-4EBC-B680-06A803EC13EE}" srcId="{B2D5514A-69A4-4792-B867-F7C869352E33}" destId="{44D09527-F2CB-4B50-A623-F33202DB36CB}" srcOrd="0" destOrd="0" parTransId="{8397BF0D-B5F2-4B7E-8AF0-3AF3A36730BD}" sibTransId="{70757D18-27A8-4AB8-9BCC-10BD01BF0C12}"/>
    <dgm:cxn modelId="{1E897B66-1A3D-465A-9737-1CAA49932029}" srcId="{B2D5514A-69A4-4792-B867-F7C869352E33}" destId="{5DC729F0-9127-488E-A75E-044C761E0056}" srcOrd="3" destOrd="0" parTransId="{839386C7-20B0-4F60-B31B-81A76D7A8A66}" sibTransId="{D76DCCE8-A5B1-4CB4-AA88-E9EADC8E81C6}"/>
    <dgm:cxn modelId="{F770A4F6-D929-4005-B326-4751D60A7012}" type="presParOf" srcId="{BB2CA789-6BCD-409A-9C1D-637270433DA4}" destId="{5767D139-B4C2-4F11-8E37-4A5733C05343}" srcOrd="0" destOrd="0" presId="urn:microsoft.com/office/officeart/2018/2/layout/IconVerticalSolidList"/>
    <dgm:cxn modelId="{66F13B38-5CA1-482E-BFB0-AA5088F44AE2}" type="presParOf" srcId="{5767D139-B4C2-4F11-8E37-4A5733C05343}" destId="{977F3AC9-C44D-4B56-9873-2EE0EF8551F1}" srcOrd="0" destOrd="0" presId="urn:microsoft.com/office/officeart/2018/2/layout/IconVerticalSolidList"/>
    <dgm:cxn modelId="{CF705737-129B-4FE1-868E-8DCA36D94AC1}" type="presParOf" srcId="{5767D139-B4C2-4F11-8E37-4A5733C05343}" destId="{F7DBD070-AFE2-48CF-AF6E-83A08A70B7B6}" srcOrd="1" destOrd="0" presId="urn:microsoft.com/office/officeart/2018/2/layout/IconVerticalSolidList"/>
    <dgm:cxn modelId="{8189A777-45E7-40CC-BDC6-57672DFDC9E7}" type="presParOf" srcId="{5767D139-B4C2-4F11-8E37-4A5733C05343}" destId="{0C128588-3728-4655-94A2-FF407F8589C3}" srcOrd="2" destOrd="0" presId="urn:microsoft.com/office/officeart/2018/2/layout/IconVerticalSolidList"/>
    <dgm:cxn modelId="{C6E03992-A88D-4A3C-A7D9-37B98CFDD98D}" type="presParOf" srcId="{5767D139-B4C2-4F11-8E37-4A5733C05343}" destId="{859F8F9A-0E14-46C5-8983-4446AE953F69}" srcOrd="3" destOrd="0" presId="urn:microsoft.com/office/officeart/2018/2/layout/IconVerticalSolidList"/>
    <dgm:cxn modelId="{9DDC4A12-A946-4529-B335-51CBF6DA77A0}" type="presParOf" srcId="{BB2CA789-6BCD-409A-9C1D-637270433DA4}" destId="{39E2701C-B558-4F70-84E7-61E2D3C7D91C}" srcOrd="1" destOrd="0" presId="urn:microsoft.com/office/officeart/2018/2/layout/IconVerticalSolidList"/>
    <dgm:cxn modelId="{D2E1B559-6B77-4DFD-9810-88DCC212231B}" type="presParOf" srcId="{BB2CA789-6BCD-409A-9C1D-637270433DA4}" destId="{BD5EC938-C60B-410F-9858-AA9D722C9D2B}" srcOrd="2" destOrd="0" presId="urn:microsoft.com/office/officeart/2018/2/layout/IconVerticalSolidList"/>
    <dgm:cxn modelId="{7DF059AA-99BF-491F-A716-771F71E31A83}" type="presParOf" srcId="{BD5EC938-C60B-410F-9858-AA9D722C9D2B}" destId="{EB651977-6B20-4EF9-A997-C159E09DEFAF}" srcOrd="0" destOrd="0" presId="urn:microsoft.com/office/officeart/2018/2/layout/IconVerticalSolidList"/>
    <dgm:cxn modelId="{C94796FE-BFEB-4D5F-BAD9-2A13A0A32694}" type="presParOf" srcId="{BD5EC938-C60B-410F-9858-AA9D722C9D2B}" destId="{D7FED9A5-BD61-4992-A19E-061D992C1185}" srcOrd="1" destOrd="0" presId="urn:microsoft.com/office/officeart/2018/2/layout/IconVerticalSolidList"/>
    <dgm:cxn modelId="{2F86FAEE-D380-470D-8F21-45A7F0C2E768}" type="presParOf" srcId="{BD5EC938-C60B-410F-9858-AA9D722C9D2B}" destId="{C7DE92F9-A764-4160-B68D-6B5E49A05B76}" srcOrd="2" destOrd="0" presId="urn:microsoft.com/office/officeart/2018/2/layout/IconVerticalSolidList"/>
    <dgm:cxn modelId="{BB28C4D2-9418-473B-9E36-AF9A2DF63F7B}" type="presParOf" srcId="{BD5EC938-C60B-410F-9858-AA9D722C9D2B}" destId="{B0555EB0-809D-4775-B8C6-031AD09B9FD8}" srcOrd="3" destOrd="0" presId="urn:microsoft.com/office/officeart/2018/2/layout/IconVerticalSolidList"/>
    <dgm:cxn modelId="{A75304B1-001E-44FF-B865-A7B1DBFDB999}" type="presParOf" srcId="{BB2CA789-6BCD-409A-9C1D-637270433DA4}" destId="{36E9D327-EB60-4FA8-88AA-E2570AD84CA8}" srcOrd="3" destOrd="0" presId="urn:microsoft.com/office/officeart/2018/2/layout/IconVerticalSolidList"/>
    <dgm:cxn modelId="{58EBC8A6-A163-4565-A4E4-EBC2B25B40DE}" type="presParOf" srcId="{BB2CA789-6BCD-409A-9C1D-637270433DA4}" destId="{784A415D-B67D-4DA9-B8DD-0AD8B8A858D4}" srcOrd="4" destOrd="0" presId="urn:microsoft.com/office/officeart/2018/2/layout/IconVerticalSolidList"/>
    <dgm:cxn modelId="{4124F461-2FFD-47FB-AFC7-846F0DD9528B}" type="presParOf" srcId="{784A415D-B67D-4DA9-B8DD-0AD8B8A858D4}" destId="{1EEF14D5-A1A0-481A-BD5D-773B86014810}" srcOrd="0" destOrd="0" presId="urn:microsoft.com/office/officeart/2018/2/layout/IconVerticalSolidList"/>
    <dgm:cxn modelId="{88C3B2D1-48EA-4A8D-96F3-66625C405270}" type="presParOf" srcId="{784A415D-B67D-4DA9-B8DD-0AD8B8A858D4}" destId="{7779AAC3-FD48-49D3-93CE-36B7CEE6C8F0}" srcOrd="1" destOrd="0" presId="urn:microsoft.com/office/officeart/2018/2/layout/IconVerticalSolidList"/>
    <dgm:cxn modelId="{FD0DDA65-E290-4287-A17F-5BF244AD1D63}" type="presParOf" srcId="{784A415D-B67D-4DA9-B8DD-0AD8B8A858D4}" destId="{3CA41924-161C-4A43-94CF-D24F0C732BCA}" srcOrd="2" destOrd="0" presId="urn:microsoft.com/office/officeart/2018/2/layout/IconVerticalSolidList"/>
    <dgm:cxn modelId="{55B30C0C-7271-49F1-8671-D1DC7366C8E3}" type="presParOf" srcId="{784A415D-B67D-4DA9-B8DD-0AD8B8A858D4}" destId="{84836373-7394-4BEA-A119-8EEC00F414A2}" srcOrd="3" destOrd="0" presId="urn:microsoft.com/office/officeart/2018/2/layout/IconVerticalSolidList"/>
    <dgm:cxn modelId="{DFB23BF6-3147-45D9-A64E-6F6CB8A6E992}" type="presParOf" srcId="{BB2CA789-6BCD-409A-9C1D-637270433DA4}" destId="{D0FF5AD4-2CF6-42F5-93F9-B8DB3B0FED8E}" srcOrd="5" destOrd="0" presId="urn:microsoft.com/office/officeart/2018/2/layout/IconVerticalSolidList"/>
    <dgm:cxn modelId="{E33B8BF2-39D8-4314-B9A1-CC9B8AFB159F}" type="presParOf" srcId="{BB2CA789-6BCD-409A-9C1D-637270433DA4}" destId="{DB5FB40E-26D1-4538-B728-6D963FD74622}" srcOrd="6" destOrd="0" presId="urn:microsoft.com/office/officeart/2018/2/layout/IconVerticalSolidList"/>
    <dgm:cxn modelId="{6AF08733-0C04-4083-9284-FD1AA043FA2B}" type="presParOf" srcId="{DB5FB40E-26D1-4538-B728-6D963FD74622}" destId="{56B2F907-0A19-4442-B22C-524925FEF063}" srcOrd="0" destOrd="0" presId="urn:microsoft.com/office/officeart/2018/2/layout/IconVerticalSolidList"/>
    <dgm:cxn modelId="{7478D39D-AE1C-4AA9-9BCB-31B335764E74}" type="presParOf" srcId="{DB5FB40E-26D1-4538-B728-6D963FD74622}" destId="{38FB107A-B9D0-4B21-8636-C8369625AACA}" srcOrd="1" destOrd="0" presId="urn:microsoft.com/office/officeart/2018/2/layout/IconVerticalSolidList"/>
    <dgm:cxn modelId="{7400704D-593E-4103-9CC4-B9A3EEDA7BEF}" type="presParOf" srcId="{DB5FB40E-26D1-4538-B728-6D963FD74622}" destId="{C02B928D-2498-4A53-AB61-9A9F9C2ACBBC}" srcOrd="2" destOrd="0" presId="urn:microsoft.com/office/officeart/2018/2/layout/IconVerticalSolidList"/>
    <dgm:cxn modelId="{80A8B508-FE57-445D-9EC0-A1590A5D61C4}" type="presParOf" srcId="{DB5FB40E-26D1-4538-B728-6D963FD74622}" destId="{B8B367C0-96EB-4B76-B494-9978255695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84BAD-09B2-4CA8-9CB5-4031AF31E5EC}">
      <dsp:nvSpPr>
        <dsp:cNvPr id="0" name=""/>
        <dsp:cNvSpPr/>
      </dsp:nvSpPr>
      <dsp:spPr>
        <a:xfrm>
          <a:off x="1199834" y="315532"/>
          <a:ext cx="1731375" cy="1731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65DBC2-389F-461A-9925-CDEEFF273156}">
      <dsp:nvSpPr>
        <dsp:cNvPr id="0" name=""/>
        <dsp:cNvSpPr/>
      </dsp:nvSpPr>
      <dsp:spPr>
        <a:xfrm>
          <a:off x="83043" y="2529411"/>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The parking authority enforces the City Ordinances enacted by city council. </a:t>
          </a:r>
        </a:p>
      </dsp:txBody>
      <dsp:txXfrm>
        <a:off x="83043" y="2529411"/>
        <a:ext cx="3847500" cy="720000"/>
      </dsp:txXfrm>
    </dsp:sp>
    <dsp:sp modelId="{14963CD8-CA61-48B2-AABF-909545620DD8}">
      <dsp:nvSpPr>
        <dsp:cNvPr id="0" name=""/>
        <dsp:cNvSpPr/>
      </dsp:nvSpPr>
      <dsp:spPr>
        <a:xfrm>
          <a:off x="5661918" y="365326"/>
          <a:ext cx="1731375" cy="1731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53CCCF-BCA1-4B9E-AA5A-D08073DBECD1}">
      <dsp:nvSpPr>
        <dsp:cNvPr id="0" name=""/>
        <dsp:cNvSpPr/>
      </dsp:nvSpPr>
      <dsp:spPr>
        <a:xfrm>
          <a:off x="4603856" y="2529411"/>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The Parking Authority does not make the laws they only enforce them. </a:t>
          </a:r>
        </a:p>
      </dsp:txBody>
      <dsp:txXfrm>
        <a:off x="4603856" y="2529411"/>
        <a:ext cx="384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7B106-E641-4C0A-AC2E-3BE13248C8FE}">
      <dsp:nvSpPr>
        <dsp:cNvPr id="0" name=""/>
        <dsp:cNvSpPr/>
      </dsp:nvSpPr>
      <dsp:spPr>
        <a:xfrm>
          <a:off x="0" y="63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A52A84-F966-435E-866B-6DB029860569}">
      <dsp:nvSpPr>
        <dsp:cNvPr id="0" name=""/>
        <dsp:cNvSpPr/>
      </dsp:nvSpPr>
      <dsp:spPr>
        <a:xfrm>
          <a:off x="0" y="63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2E: No Parking Anytime         </a:t>
          </a:r>
        </a:p>
      </dsp:txBody>
      <dsp:txXfrm>
        <a:off x="0" y="637"/>
        <a:ext cx="6895973" cy="401873"/>
      </dsp:txXfrm>
    </dsp:sp>
    <dsp:sp modelId="{2C9F0845-D2AB-4D8E-B914-6D13C0D9CF64}">
      <dsp:nvSpPr>
        <dsp:cNvPr id="0" name=""/>
        <dsp:cNvSpPr/>
      </dsp:nvSpPr>
      <dsp:spPr>
        <a:xfrm>
          <a:off x="0" y="402511"/>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5504B-8AED-4E87-8763-D01F2CCB804C}">
      <dsp:nvSpPr>
        <dsp:cNvPr id="0" name=""/>
        <dsp:cNvSpPr/>
      </dsp:nvSpPr>
      <dsp:spPr>
        <a:xfrm>
          <a:off x="0" y="402511"/>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5C: NP within 15ft of Fire Hydrant</a:t>
          </a:r>
        </a:p>
      </dsp:txBody>
      <dsp:txXfrm>
        <a:off x="0" y="402511"/>
        <a:ext cx="6895973" cy="401873"/>
      </dsp:txXfrm>
    </dsp:sp>
    <dsp:sp modelId="{1352D7D8-933A-4FA3-8A3B-CE39C1E9B71F}">
      <dsp:nvSpPr>
        <dsp:cNvPr id="0" name=""/>
        <dsp:cNvSpPr/>
      </dsp:nvSpPr>
      <dsp:spPr>
        <a:xfrm>
          <a:off x="0" y="804384"/>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E63FE-512F-4247-AD55-E067C9C4B800}">
      <dsp:nvSpPr>
        <dsp:cNvPr id="0" name=""/>
        <dsp:cNvSpPr/>
      </dsp:nvSpPr>
      <dsp:spPr>
        <a:xfrm>
          <a:off x="0" y="804384"/>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2C: No Parking This Street     </a:t>
          </a:r>
        </a:p>
      </dsp:txBody>
      <dsp:txXfrm>
        <a:off x="0" y="804384"/>
        <a:ext cx="6895973" cy="401873"/>
      </dsp:txXfrm>
    </dsp:sp>
    <dsp:sp modelId="{1DB85BB2-3558-44BE-9C9B-2A0A04F72713}">
      <dsp:nvSpPr>
        <dsp:cNvPr id="0" name=""/>
        <dsp:cNvSpPr/>
      </dsp:nvSpPr>
      <dsp:spPr>
        <a:xfrm>
          <a:off x="0" y="120625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E7A1D5-BC20-41DE-85E0-CAA404CC0975}">
      <dsp:nvSpPr>
        <dsp:cNvPr id="0" name=""/>
        <dsp:cNvSpPr/>
      </dsp:nvSpPr>
      <dsp:spPr>
        <a:xfrm>
          <a:off x="0" y="120625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9A: Double Parking</a:t>
          </a:r>
        </a:p>
      </dsp:txBody>
      <dsp:txXfrm>
        <a:off x="0" y="1206257"/>
        <a:ext cx="6895973" cy="401873"/>
      </dsp:txXfrm>
    </dsp:sp>
    <dsp:sp modelId="{45C6B8B8-D417-4F23-BEB6-2168EF6FA733}">
      <dsp:nvSpPr>
        <dsp:cNvPr id="0" name=""/>
        <dsp:cNvSpPr/>
      </dsp:nvSpPr>
      <dsp:spPr>
        <a:xfrm>
          <a:off x="0" y="1608130"/>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11F47-CBB6-473E-8A64-90B766105DEE}">
      <dsp:nvSpPr>
        <dsp:cNvPr id="0" name=""/>
        <dsp:cNvSpPr/>
      </dsp:nvSpPr>
      <dsp:spPr>
        <a:xfrm>
          <a:off x="0" y="1608130"/>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10A: Lazy Double Parking	         </a:t>
          </a:r>
        </a:p>
      </dsp:txBody>
      <dsp:txXfrm>
        <a:off x="0" y="1608130"/>
        <a:ext cx="6895973" cy="401873"/>
      </dsp:txXfrm>
    </dsp:sp>
    <dsp:sp modelId="{A9AE8C31-0FB9-451D-AC5A-6C7CBCF0B2FF}">
      <dsp:nvSpPr>
        <dsp:cNvPr id="0" name=""/>
        <dsp:cNvSpPr/>
      </dsp:nvSpPr>
      <dsp:spPr>
        <a:xfrm>
          <a:off x="0" y="2010004"/>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2E9305-981C-4E1F-8BA2-D8308AAD4201}">
      <dsp:nvSpPr>
        <dsp:cNvPr id="0" name=""/>
        <dsp:cNvSpPr/>
      </dsp:nvSpPr>
      <dsp:spPr>
        <a:xfrm>
          <a:off x="0" y="2010004"/>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2F: Loading Zone		</a:t>
          </a:r>
        </a:p>
      </dsp:txBody>
      <dsp:txXfrm>
        <a:off x="0" y="2010004"/>
        <a:ext cx="6895973" cy="401873"/>
      </dsp:txXfrm>
    </dsp:sp>
    <dsp:sp modelId="{DB321F9E-5A3B-467F-A0E0-79F13A2FB79D}">
      <dsp:nvSpPr>
        <dsp:cNvPr id="0" name=""/>
        <dsp:cNvSpPr/>
      </dsp:nvSpPr>
      <dsp:spPr>
        <a:xfrm>
          <a:off x="0" y="241187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9A115-9AD1-41E6-9C71-BA4D40874F7B}">
      <dsp:nvSpPr>
        <dsp:cNvPr id="0" name=""/>
        <dsp:cNvSpPr/>
      </dsp:nvSpPr>
      <dsp:spPr>
        <a:xfrm>
          <a:off x="0" y="241187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2G: Too Close to Corner         </a:t>
          </a:r>
        </a:p>
      </dsp:txBody>
      <dsp:txXfrm>
        <a:off x="0" y="2411877"/>
        <a:ext cx="6895973" cy="401873"/>
      </dsp:txXfrm>
    </dsp:sp>
    <dsp:sp modelId="{5E0E4126-F29E-48DE-BED2-A2FB81775410}">
      <dsp:nvSpPr>
        <dsp:cNvPr id="0" name=""/>
        <dsp:cNvSpPr/>
      </dsp:nvSpPr>
      <dsp:spPr>
        <a:xfrm>
          <a:off x="0" y="2813750"/>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04D5C2-FB81-4109-877F-A1B27CB517BE}">
      <dsp:nvSpPr>
        <dsp:cNvPr id="0" name=""/>
        <dsp:cNvSpPr/>
      </dsp:nvSpPr>
      <dsp:spPr>
        <a:xfrm>
          <a:off x="0" y="2813750"/>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5B: No Repair Work</a:t>
          </a:r>
        </a:p>
      </dsp:txBody>
      <dsp:txXfrm>
        <a:off x="0" y="2813750"/>
        <a:ext cx="6895973" cy="401873"/>
      </dsp:txXfrm>
    </dsp:sp>
    <dsp:sp modelId="{AFB31CF9-5501-4537-B48D-34CDD2BA710C}">
      <dsp:nvSpPr>
        <dsp:cNvPr id="0" name=""/>
        <dsp:cNvSpPr/>
      </dsp:nvSpPr>
      <dsp:spPr>
        <a:xfrm>
          <a:off x="0" y="3215623"/>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D7463-39BC-428E-9E56-63EB97D00079}">
      <dsp:nvSpPr>
        <dsp:cNvPr id="0" name=""/>
        <dsp:cNvSpPr/>
      </dsp:nvSpPr>
      <dsp:spPr>
        <a:xfrm>
          <a:off x="0" y="3215623"/>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2V: No Parking on Sidewalk </a:t>
          </a:r>
        </a:p>
      </dsp:txBody>
      <dsp:txXfrm>
        <a:off x="0" y="3215623"/>
        <a:ext cx="6895973" cy="401873"/>
      </dsp:txXfrm>
    </dsp:sp>
    <dsp:sp modelId="{485E037A-FDCC-482E-BEBF-38390EF43ADC}">
      <dsp:nvSpPr>
        <dsp:cNvPr id="0" name=""/>
        <dsp:cNvSpPr/>
      </dsp:nvSpPr>
      <dsp:spPr>
        <a:xfrm>
          <a:off x="0" y="3617497"/>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37A7E9-D5A4-49B2-B983-FBC642EBAF8F}">
      <dsp:nvSpPr>
        <dsp:cNvPr id="0" name=""/>
        <dsp:cNvSpPr/>
      </dsp:nvSpPr>
      <dsp:spPr>
        <a:xfrm>
          <a:off x="0" y="3617497"/>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5A: NP in posted Handicap Area</a:t>
          </a:r>
        </a:p>
      </dsp:txBody>
      <dsp:txXfrm>
        <a:off x="0" y="3617497"/>
        <a:ext cx="6895973" cy="401873"/>
      </dsp:txXfrm>
    </dsp:sp>
    <dsp:sp modelId="{52A2FC3A-F3F2-408F-846D-A8476FAD7513}">
      <dsp:nvSpPr>
        <dsp:cNvPr id="0" name=""/>
        <dsp:cNvSpPr/>
      </dsp:nvSpPr>
      <dsp:spPr>
        <a:xfrm>
          <a:off x="0" y="4019370"/>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A33E6C-F5EF-46CA-A95F-F811182B28E6}">
      <dsp:nvSpPr>
        <dsp:cNvPr id="0" name=""/>
        <dsp:cNvSpPr/>
      </dsp:nvSpPr>
      <dsp:spPr>
        <a:xfrm>
          <a:off x="0" y="4019370"/>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2W: Parked Opposing the Flow of Traffic</a:t>
          </a:r>
        </a:p>
      </dsp:txBody>
      <dsp:txXfrm>
        <a:off x="0" y="4019370"/>
        <a:ext cx="6895973" cy="401873"/>
      </dsp:txXfrm>
    </dsp:sp>
    <dsp:sp modelId="{73EFCED5-49B0-41FF-9D0E-4E4CDFC65CEB}">
      <dsp:nvSpPr>
        <dsp:cNvPr id="0" name=""/>
        <dsp:cNvSpPr/>
      </dsp:nvSpPr>
      <dsp:spPr>
        <a:xfrm>
          <a:off x="0" y="4421243"/>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E74F2E-0C4E-45BD-8328-442193477633}">
      <dsp:nvSpPr>
        <dsp:cNvPr id="0" name=""/>
        <dsp:cNvSpPr/>
      </dsp:nvSpPr>
      <dsp:spPr>
        <a:xfrm>
          <a:off x="0" y="4421243"/>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4I: Blocking Street or Lane</a:t>
          </a:r>
        </a:p>
      </dsp:txBody>
      <dsp:txXfrm>
        <a:off x="0" y="4421243"/>
        <a:ext cx="6895973" cy="401873"/>
      </dsp:txXfrm>
    </dsp:sp>
    <dsp:sp modelId="{6611A095-C470-486E-A5FD-C919AF8E725F}">
      <dsp:nvSpPr>
        <dsp:cNvPr id="0" name=""/>
        <dsp:cNvSpPr/>
      </dsp:nvSpPr>
      <dsp:spPr>
        <a:xfrm>
          <a:off x="0" y="4823116"/>
          <a:ext cx="6895973"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0105D1-0013-426B-8AB4-97750A0EF679}">
      <dsp:nvSpPr>
        <dsp:cNvPr id="0" name=""/>
        <dsp:cNvSpPr/>
      </dsp:nvSpPr>
      <dsp:spPr>
        <a:xfrm>
          <a:off x="0" y="4823116"/>
          <a:ext cx="6895973" cy="40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4H: Unhitched Trailer</a:t>
          </a:r>
        </a:p>
      </dsp:txBody>
      <dsp:txXfrm>
        <a:off x="0" y="4823116"/>
        <a:ext cx="6895973" cy="401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9397E-D28C-4FCB-87C3-2A2814726711}">
      <dsp:nvSpPr>
        <dsp:cNvPr id="0" name=""/>
        <dsp:cNvSpPr/>
      </dsp:nvSpPr>
      <dsp:spPr>
        <a:xfrm>
          <a:off x="0" y="44958"/>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A90DD2-2917-4D6F-8BD0-7570AD01614D}">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BFA8544-EAF0-4460-8BBE-5984AAFA09CB}">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a:lnSpc>
              <a:spcPct val="100000"/>
            </a:lnSpc>
            <a:spcBef>
              <a:spcPct val="0"/>
            </a:spcBef>
            <a:spcAft>
              <a:spcPct val="35000"/>
            </a:spcAft>
            <a:buNone/>
          </a:pPr>
          <a:r>
            <a:rPr lang="en-US" sz="2000" kern="1200" dirty="0"/>
            <a:t>This violation is written when any portion of a vehicle is parked on a city sidewalk. </a:t>
          </a:r>
        </a:p>
      </dsp:txBody>
      <dsp:txXfrm>
        <a:off x="1864015" y="689"/>
        <a:ext cx="4933659" cy="1613866"/>
      </dsp:txXfrm>
    </dsp:sp>
    <dsp:sp modelId="{18A4C08C-BFDB-4D14-B381-3B7E0DE3C445}">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768A8-422D-4746-82E1-22E54B93BFC8}">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418E09-0620-4185-8690-7E3D4906E375}">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a:lnSpc>
              <a:spcPct val="100000"/>
            </a:lnSpc>
            <a:spcBef>
              <a:spcPct val="0"/>
            </a:spcBef>
            <a:spcAft>
              <a:spcPct val="35000"/>
            </a:spcAft>
            <a:buNone/>
          </a:pPr>
          <a:r>
            <a:rPr lang="en-US" sz="2000" kern="1200" dirty="0"/>
            <a:t>This vehicle impedes the PUBLICS RIGHT OF WAY</a:t>
          </a:r>
        </a:p>
      </dsp:txBody>
      <dsp:txXfrm>
        <a:off x="1864015" y="2018022"/>
        <a:ext cx="4933659" cy="1613866"/>
      </dsp:txXfrm>
    </dsp:sp>
    <dsp:sp modelId="{FD3330FC-4AFD-421C-B24A-CD28E011DD55}">
      <dsp:nvSpPr>
        <dsp:cNvPr id="0" name=""/>
        <dsp:cNvSpPr/>
      </dsp:nvSpPr>
      <dsp:spPr>
        <a:xfrm>
          <a:off x="0" y="403604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54FA0-22E3-4CA1-95FB-E15C2654B75A}">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CBFF7C0-3CE2-493C-A171-B6C94AC36E79}">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89000">
            <a:lnSpc>
              <a:spcPct val="100000"/>
            </a:lnSpc>
            <a:spcBef>
              <a:spcPct val="0"/>
            </a:spcBef>
            <a:spcAft>
              <a:spcPct val="35000"/>
            </a:spcAft>
            <a:buNone/>
          </a:pPr>
          <a:r>
            <a:rPr lang="en-US" sz="2000" kern="1200" dirty="0"/>
            <a:t>City Ordinance States: 615-47 Parking Prohibited in specific areas: </a:t>
          </a:r>
          <a:r>
            <a:rPr lang="en-US" sz="2000" b="0" i="0" kern="1200" dirty="0"/>
            <a:t>On a sidewalk unless otherwise provided for by legislative action.</a:t>
          </a:r>
          <a:endParaRPr lang="en-US" sz="2000" kern="1200" dirty="0"/>
        </a:p>
      </dsp:txBody>
      <dsp:txXfrm>
        <a:off x="1864015" y="4035355"/>
        <a:ext cx="4933659" cy="1613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ABD3F-B6DA-400E-B09A-DF34AD3CABDD}">
      <dsp:nvSpPr>
        <dsp:cNvPr id="0" name=""/>
        <dsp:cNvSpPr/>
      </dsp:nvSpPr>
      <dsp:spPr>
        <a:xfrm>
          <a:off x="0" y="270133"/>
          <a:ext cx="8534400" cy="566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2FBE6-4A3C-4DA8-B714-14C282969F9B}">
      <dsp:nvSpPr>
        <dsp:cNvPr id="0" name=""/>
        <dsp:cNvSpPr/>
      </dsp:nvSpPr>
      <dsp:spPr>
        <a:xfrm>
          <a:off x="352337" y="874088"/>
          <a:ext cx="623879" cy="1440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CE806F-D0C8-4D39-B63B-D67D33715BF2}">
      <dsp:nvSpPr>
        <dsp:cNvPr id="0" name=""/>
        <dsp:cNvSpPr/>
      </dsp:nvSpPr>
      <dsp:spPr>
        <a:xfrm>
          <a:off x="1244194" y="753535"/>
          <a:ext cx="6319775" cy="1133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32" tIns="119932" rIns="119932" bIns="119932" numCol="1" spcCol="1270" anchor="ctr" anchorCtr="0">
          <a:noAutofit/>
        </a:bodyPr>
        <a:lstStyle/>
        <a:p>
          <a:pPr marL="0" lvl="0" indent="0" algn="l" defTabSz="622300">
            <a:lnSpc>
              <a:spcPct val="100000"/>
            </a:lnSpc>
            <a:spcBef>
              <a:spcPct val="0"/>
            </a:spcBef>
            <a:spcAft>
              <a:spcPct val="35000"/>
            </a:spcAft>
            <a:buNone/>
          </a:pPr>
          <a:r>
            <a:rPr lang="en-US" sz="1400" kern="1200" dirty="0"/>
            <a:t>Vehicles that are parked against the grain of traffic are in violation of a city ordinance</a:t>
          </a:r>
        </a:p>
      </dsp:txBody>
      <dsp:txXfrm>
        <a:off x="1244194" y="753535"/>
        <a:ext cx="6319775" cy="1133219"/>
      </dsp:txXfrm>
    </dsp:sp>
    <dsp:sp modelId="{95F8E7A3-092C-4B8D-98AE-A62905165549}">
      <dsp:nvSpPr>
        <dsp:cNvPr id="0" name=""/>
        <dsp:cNvSpPr/>
      </dsp:nvSpPr>
      <dsp:spPr>
        <a:xfrm>
          <a:off x="0" y="1991465"/>
          <a:ext cx="8534400" cy="1133219"/>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8E8815B3-2C40-4836-9442-52585740065A}">
      <dsp:nvSpPr>
        <dsp:cNvPr id="0" name=""/>
        <dsp:cNvSpPr/>
      </dsp:nvSpPr>
      <dsp:spPr>
        <a:xfrm>
          <a:off x="7513811" y="2604410"/>
          <a:ext cx="623879" cy="6232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24AC7-50AB-41C7-B572-128374B42AA0}">
      <dsp:nvSpPr>
        <dsp:cNvPr id="0" name=""/>
        <dsp:cNvSpPr/>
      </dsp:nvSpPr>
      <dsp:spPr>
        <a:xfrm>
          <a:off x="1309477" y="2477684"/>
          <a:ext cx="6319775" cy="1133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32" tIns="119932" rIns="119932" bIns="119932" numCol="1" spcCol="1270" anchor="ctr" anchorCtr="0">
          <a:noAutofit/>
        </a:bodyPr>
        <a:lstStyle/>
        <a:p>
          <a:pPr marL="0" lvl="0" indent="0" algn="l" defTabSz="622300">
            <a:lnSpc>
              <a:spcPct val="100000"/>
            </a:lnSpc>
            <a:spcBef>
              <a:spcPct val="0"/>
            </a:spcBef>
            <a:spcAft>
              <a:spcPct val="35000"/>
            </a:spcAft>
            <a:buNone/>
          </a:pPr>
          <a:r>
            <a:rPr lang="en-US" sz="1400" kern="1200" dirty="0"/>
            <a:t>Ordinance States: 615-45 Parking Prohibited areas: </a:t>
          </a:r>
          <a:r>
            <a:rPr lang="en-US" sz="1400" b="0" i="0" kern="1200" dirty="0"/>
            <a:t>Except when necessary in obedience to traffic regulations or traffic signs or signals or where angle parking is permitted, the operator of a vehicle shall not stop, stand or park such vehicle on the highway within a business or residence district other than parallel with the edge of the highway, headed in the direction of authorized traffic movement and with the right-hand wheels on a two-way highway or the curbside wheels on a one-way highway within nine inches of the edge of the highway or curb. Vehicles which, because of the type or construction, cannot load or unload parallel to the curb shall be exempt, while loading or unloading only, from the requirements of standing parallel to the curb.</a:t>
          </a:r>
          <a:endParaRPr lang="en-US" sz="1400" kern="1200" dirty="0"/>
        </a:p>
      </dsp:txBody>
      <dsp:txXfrm>
        <a:off x="1309477" y="2477684"/>
        <a:ext cx="6319775" cy="1133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F9905-F943-42AB-95AA-A71E9F8053B0}">
      <dsp:nvSpPr>
        <dsp:cNvPr id="0" name=""/>
        <dsp:cNvSpPr/>
      </dsp:nvSpPr>
      <dsp:spPr>
        <a:xfrm>
          <a:off x="553780" y="937844"/>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B1A53F-A7B8-42BD-930C-5F7FFBAF6BB4}">
      <dsp:nvSpPr>
        <dsp:cNvPr id="0" name=""/>
        <dsp:cNvSpPr/>
      </dsp:nvSpPr>
      <dsp:spPr>
        <a:xfrm>
          <a:off x="967001" y="12454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6EF4E3-E692-4622-9911-C12CFE1BBD6E}">
      <dsp:nvSpPr>
        <dsp:cNvPr id="0" name=""/>
        <dsp:cNvSpPr/>
      </dsp:nvSpPr>
      <dsp:spPr>
        <a:xfrm>
          <a:off x="0" y="3037276"/>
          <a:ext cx="3093750" cy="180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When a double-parking violation occurs, but there is an immediate, legal, and available space next to the vehicle in violation.</a:t>
          </a:r>
        </a:p>
      </dsp:txBody>
      <dsp:txXfrm>
        <a:off x="0" y="3037276"/>
        <a:ext cx="3093750" cy="1807216"/>
      </dsp:txXfrm>
    </dsp:sp>
    <dsp:sp modelId="{48D31CA3-658F-4AC8-AB4B-208CFCB3F4B9}">
      <dsp:nvSpPr>
        <dsp:cNvPr id="0" name=""/>
        <dsp:cNvSpPr/>
      </dsp:nvSpPr>
      <dsp:spPr>
        <a:xfrm>
          <a:off x="3789664" y="842465"/>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FF109-29F1-4354-847A-500FA0D1770D}">
      <dsp:nvSpPr>
        <dsp:cNvPr id="0" name=""/>
        <dsp:cNvSpPr/>
      </dsp:nvSpPr>
      <dsp:spPr>
        <a:xfrm>
          <a:off x="4247168" y="1178312"/>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8778E91-98FD-450E-8DB6-EAD11D2B4F7C}">
      <dsp:nvSpPr>
        <dsp:cNvPr id="0" name=""/>
        <dsp:cNvSpPr/>
      </dsp:nvSpPr>
      <dsp:spPr>
        <a:xfrm>
          <a:off x="3266858" y="3037276"/>
          <a:ext cx="3093750" cy="180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City Ordinance States: </a:t>
          </a:r>
          <a:r>
            <a:rPr lang="en-US" sz="1600" b="0" i="0" kern="1200" dirty="0"/>
            <a:t>Lazy parker provision. If the violator of § </a:t>
          </a:r>
          <a:r>
            <a:rPr lang="en-US" sz="1600" b="1" i="0" kern="1200" dirty="0"/>
            <a:t>615-47J</a:t>
          </a:r>
          <a:r>
            <a:rPr lang="en-US" sz="1600" b="0" i="0" kern="1200" dirty="0"/>
            <a:t> is adjacent to an open space within 10 feet of an available parking space, an additional $100 shall be added to the penalty.</a:t>
          </a:r>
          <a:endParaRPr lang="en-US" sz="1600" kern="1200" dirty="0"/>
        </a:p>
      </dsp:txBody>
      <dsp:txXfrm>
        <a:off x="3266858" y="3037276"/>
        <a:ext cx="3093750" cy="18072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F3AC9-C44D-4B56-9873-2EE0EF8551F1}">
      <dsp:nvSpPr>
        <dsp:cNvPr id="0" name=""/>
        <dsp:cNvSpPr/>
      </dsp:nvSpPr>
      <dsp:spPr>
        <a:xfrm>
          <a:off x="0" y="1500"/>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BD070-AFE2-48CF-AF6E-83A08A70B7B6}">
      <dsp:nvSpPr>
        <dsp:cNvPr id="0" name=""/>
        <dsp:cNvSpPr/>
      </dsp:nvSpPr>
      <dsp:spPr>
        <a:xfrm>
          <a:off x="230010" y="172582"/>
          <a:ext cx="418201" cy="418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F8F9A-0E14-46C5-8983-4446AE953F69}">
      <dsp:nvSpPr>
        <dsp:cNvPr id="0" name=""/>
        <dsp:cNvSpPr/>
      </dsp:nvSpPr>
      <dsp:spPr>
        <a:xfrm>
          <a:off x="878222" y="1500"/>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a:t>1. Inspection is expired</a:t>
          </a:r>
        </a:p>
      </dsp:txBody>
      <dsp:txXfrm>
        <a:off x="878222" y="1500"/>
        <a:ext cx="7656177" cy="760365"/>
      </dsp:txXfrm>
    </dsp:sp>
    <dsp:sp modelId="{EB651977-6B20-4EF9-A997-C159E09DEFAF}">
      <dsp:nvSpPr>
        <dsp:cNvPr id="0" name=""/>
        <dsp:cNvSpPr/>
      </dsp:nvSpPr>
      <dsp:spPr>
        <a:xfrm>
          <a:off x="0" y="951957"/>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ED9A5-BD61-4992-A19E-061D992C1185}">
      <dsp:nvSpPr>
        <dsp:cNvPr id="0" name=""/>
        <dsp:cNvSpPr/>
      </dsp:nvSpPr>
      <dsp:spPr>
        <a:xfrm>
          <a:off x="230010" y="1123039"/>
          <a:ext cx="418201" cy="418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555EB0-809D-4775-B8C6-031AD09B9FD8}">
      <dsp:nvSpPr>
        <dsp:cNvPr id="0" name=""/>
        <dsp:cNvSpPr/>
      </dsp:nvSpPr>
      <dsp:spPr>
        <a:xfrm>
          <a:off x="878222" y="951957"/>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a:t>2. Inspection is fraudulent</a:t>
          </a:r>
        </a:p>
      </dsp:txBody>
      <dsp:txXfrm>
        <a:off x="878222" y="951957"/>
        <a:ext cx="7656177" cy="760365"/>
      </dsp:txXfrm>
    </dsp:sp>
    <dsp:sp modelId="{1EEF14D5-A1A0-481A-BD5D-773B86014810}">
      <dsp:nvSpPr>
        <dsp:cNvPr id="0" name=""/>
        <dsp:cNvSpPr/>
      </dsp:nvSpPr>
      <dsp:spPr>
        <a:xfrm>
          <a:off x="0" y="1902414"/>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79AAC3-FD48-49D3-93CE-36B7CEE6C8F0}">
      <dsp:nvSpPr>
        <dsp:cNvPr id="0" name=""/>
        <dsp:cNvSpPr/>
      </dsp:nvSpPr>
      <dsp:spPr>
        <a:xfrm>
          <a:off x="230010" y="2073497"/>
          <a:ext cx="418201" cy="418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36373-7394-4BEA-A119-8EEC00F414A2}">
      <dsp:nvSpPr>
        <dsp:cNvPr id="0" name=""/>
        <dsp:cNvSpPr/>
      </dsp:nvSpPr>
      <dsp:spPr>
        <a:xfrm>
          <a:off x="878222" y="1902414"/>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a:t>3. No inspection</a:t>
          </a:r>
        </a:p>
      </dsp:txBody>
      <dsp:txXfrm>
        <a:off x="878222" y="1902414"/>
        <a:ext cx="7656177" cy="760365"/>
      </dsp:txXfrm>
    </dsp:sp>
    <dsp:sp modelId="{56B2F907-0A19-4442-B22C-524925FEF063}">
      <dsp:nvSpPr>
        <dsp:cNvPr id="0" name=""/>
        <dsp:cNvSpPr/>
      </dsp:nvSpPr>
      <dsp:spPr>
        <a:xfrm>
          <a:off x="0" y="2852871"/>
          <a:ext cx="8534400" cy="7603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B107A-B9D0-4B21-8636-C8369625AACA}">
      <dsp:nvSpPr>
        <dsp:cNvPr id="0" name=""/>
        <dsp:cNvSpPr/>
      </dsp:nvSpPr>
      <dsp:spPr>
        <a:xfrm>
          <a:off x="230010" y="3023954"/>
          <a:ext cx="418201" cy="418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B367C0-96EB-4B76-B494-997825569554}">
      <dsp:nvSpPr>
        <dsp:cNvPr id="0" name=""/>
        <dsp:cNvSpPr/>
      </dsp:nvSpPr>
      <dsp:spPr>
        <a:xfrm>
          <a:off x="878222" y="2852871"/>
          <a:ext cx="7656177"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100000"/>
            </a:lnSpc>
            <a:spcBef>
              <a:spcPct val="0"/>
            </a:spcBef>
            <a:spcAft>
              <a:spcPct val="35000"/>
            </a:spcAft>
            <a:buNone/>
          </a:pPr>
          <a:r>
            <a:rPr lang="en-US" sz="2200" kern="1200" dirty="0"/>
            <a:t>4. Out of state inspection </a:t>
          </a:r>
        </a:p>
      </dsp:txBody>
      <dsp:txXfrm>
        <a:off x="878222" y="2852871"/>
        <a:ext cx="7656177" cy="76036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8E611-ED16-4E4B-A009-7F07CD623EFD}"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E4E2D-B873-4A75-A8BC-208792E03BE9}" type="slidenum">
              <a:rPr lang="en-US" smtClean="0"/>
              <a:t>‹#›</a:t>
            </a:fld>
            <a:endParaRPr lang="en-US"/>
          </a:p>
        </p:txBody>
      </p:sp>
    </p:spTree>
    <p:extLst>
      <p:ext uri="{BB962C8B-B14F-4D97-AF65-F5344CB8AC3E}">
        <p14:creationId xmlns:p14="http://schemas.microsoft.com/office/powerpoint/2010/main" val="3622921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83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p>
            <a:r>
              <a:rPr lang="en-US"/>
              <a:t>Click icon to add picture</a:t>
            </a:r>
            <a:endParaRPr lang="en-US"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anchor="t"/>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a:norm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Presentation Name</a:t>
            </a:r>
          </a:p>
        </p:txBody>
      </p:sp>
    </p:spTree>
    <p:extLst>
      <p:ext uri="{BB962C8B-B14F-4D97-AF65-F5344CB8AC3E}">
        <p14:creationId xmlns:p14="http://schemas.microsoft.com/office/powerpoint/2010/main" val="174236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FC14-1426-F726-E5FA-76B26CBDD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9DF303-45A6-E5B3-558F-D90AB19B4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C7DCCC-107C-B829-0245-BFEEE919EC1B}"/>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a:extLst>
              <a:ext uri="{FF2B5EF4-FFF2-40B4-BE49-F238E27FC236}">
                <a16:creationId xmlns:a16="http://schemas.microsoft.com/office/drawing/2014/main" id="{62326517-83A0-DB01-9272-D0151A5F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4E4F2-DCDC-4E52-D26A-1BA2B8748CB9}"/>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12318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DE7C-724C-09B3-0C94-C1DC18145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9D3297-C328-9F2D-01E1-CE9D693ED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E6CE4-5E55-C99D-4A9E-BAD98109FF82}"/>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a:extLst>
              <a:ext uri="{FF2B5EF4-FFF2-40B4-BE49-F238E27FC236}">
                <a16:creationId xmlns:a16="http://schemas.microsoft.com/office/drawing/2014/main" id="{9F22BEF1-C101-E211-0BBE-076346E19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54007-4884-4994-D995-508F377B8E95}"/>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73143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8F8AE-DC35-DD16-B7F8-0163A250D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078704-2DD8-07EF-9B0E-A4466054E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35F3F9-F64A-180B-60BD-1E388016C316}"/>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a:extLst>
              <a:ext uri="{FF2B5EF4-FFF2-40B4-BE49-F238E27FC236}">
                <a16:creationId xmlns:a16="http://schemas.microsoft.com/office/drawing/2014/main" id="{F9E13B6F-1233-0E60-8C02-0DC37B6AB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25823-5E38-CC32-0B4B-A2E38C69159B}"/>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001188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16F2-7E9B-4DA1-E1B5-E5D48B354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B4122-C974-9453-AAB1-71E50520F4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4854A-DF5C-824F-D959-53FBE3792A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5325B4-CE05-9D19-2CAB-EA93DE3AC335}"/>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a:extLst>
              <a:ext uri="{FF2B5EF4-FFF2-40B4-BE49-F238E27FC236}">
                <a16:creationId xmlns:a16="http://schemas.microsoft.com/office/drawing/2014/main" id="{FC4DBCC2-EA3F-23D3-19CE-5E1628FEE3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0F30EA-D5E3-090F-8482-21EBC90E06E4}"/>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73010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AA54-1069-57AA-1885-DEE9C4D567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255F5-2A95-E88D-38A1-ADB1CE6BB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BEEAF8-3C02-5FB7-130F-DA16C2C09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8BBD35-C800-6114-6505-5C0A00DCC9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B239D-C01C-9714-32A5-CFF57901E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CFF78-4359-915F-C7B8-90C6EB30878B}"/>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8" name="Footer Placeholder 7">
            <a:extLst>
              <a:ext uri="{FF2B5EF4-FFF2-40B4-BE49-F238E27FC236}">
                <a16:creationId xmlns:a16="http://schemas.microsoft.com/office/drawing/2014/main" id="{234B2757-4279-B903-FB61-719261F8FD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DC4D29-652A-A438-E2F2-9E89BBDDEBDA}"/>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431589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CA7D-F0C7-DC6C-6BDB-1694B705CA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0788F4-D62E-E6E3-6AA3-E3B4640290D0}"/>
              </a:ext>
            </a:extLst>
          </p:cNvPr>
          <p:cNvSpPr>
            <a:spLocks noGrp="1"/>
          </p:cNvSpPr>
          <p:nvPr>
            <p:ph type="dt" sz="half" idx="10"/>
          </p:nvPr>
        </p:nvSpPr>
        <p:spPr/>
        <p:txBody>
          <a:bodyPr/>
          <a:lstStyle/>
          <a:p>
            <a:fld id="{D85AA642-28E9-4FAB-A27E-AD9F6F90D6F2}" type="datetimeFigureOut">
              <a:rPr lang="en-US" smtClean="0"/>
              <a:t>3/21/2024</a:t>
            </a:fld>
            <a:endParaRPr lang="en-US"/>
          </a:p>
        </p:txBody>
      </p:sp>
      <p:sp>
        <p:nvSpPr>
          <p:cNvPr id="4" name="Footer Placeholder 3">
            <a:extLst>
              <a:ext uri="{FF2B5EF4-FFF2-40B4-BE49-F238E27FC236}">
                <a16:creationId xmlns:a16="http://schemas.microsoft.com/office/drawing/2014/main" id="{CB2810FE-1E15-6885-3977-65F514BFE7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6EBCB-D417-B93F-6465-2E69FFD98DE5}"/>
              </a:ext>
            </a:extLst>
          </p:cNvPr>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123482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B1D05-7168-F247-B418-6B4C778F6B40}"/>
              </a:ext>
            </a:extLst>
          </p:cNvPr>
          <p:cNvSpPr>
            <a:spLocks noGrp="1"/>
          </p:cNvSpPr>
          <p:nvPr>
            <p:ph type="dt" sz="half" idx="10"/>
          </p:nvPr>
        </p:nvSpPr>
        <p:spPr/>
        <p:txBody>
          <a:bodyPr/>
          <a:lstStyle/>
          <a:p>
            <a:fld id="{5F69F3A1-F090-4E2A-9296-A08517972298}" type="datetimeFigureOut">
              <a:rPr lang="en-US" smtClean="0"/>
              <a:t>3/21/2024</a:t>
            </a:fld>
            <a:endParaRPr lang="en-US"/>
          </a:p>
        </p:txBody>
      </p:sp>
      <p:sp>
        <p:nvSpPr>
          <p:cNvPr id="3" name="Footer Placeholder 2">
            <a:extLst>
              <a:ext uri="{FF2B5EF4-FFF2-40B4-BE49-F238E27FC236}">
                <a16:creationId xmlns:a16="http://schemas.microsoft.com/office/drawing/2014/main" id="{76F435A6-105A-8B91-7CB7-9062791F9D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375EA9-8EB7-94B5-EDE3-E95C0D2F2065}"/>
              </a:ext>
            </a:extLst>
          </p:cNvPr>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4001262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4BE4-3CFE-DCB3-BF1F-CC4433EA0B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E31E5F-5E4D-B7B4-B1D7-52652501B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FE7F37-5932-F316-C118-5B67C6C5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50766-0BC0-750F-53AA-1F4255479D73}"/>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a:extLst>
              <a:ext uri="{FF2B5EF4-FFF2-40B4-BE49-F238E27FC236}">
                <a16:creationId xmlns:a16="http://schemas.microsoft.com/office/drawing/2014/main" id="{0CBE9F5D-D4E2-2169-CFAF-92F4C668F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3A1F9-EEA5-9BC8-144D-0C97B51B6578}"/>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00492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E0F0-5275-7284-CCC2-06BEA7AF0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BCA714-AD1B-17A6-D15C-C0FFB52B7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E47A0-6C36-8DA5-ED77-6DD6D3D80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C15374-4AEE-E63B-6B55-D2D951B13539}"/>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a:extLst>
              <a:ext uri="{FF2B5EF4-FFF2-40B4-BE49-F238E27FC236}">
                <a16:creationId xmlns:a16="http://schemas.microsoft.com/office/drawing/2014/main" id="{7C994F70-FA9E-70DA-7D8A-89F8489D5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F22B7-0365-7225-1C2F-4190F3AA6E08}"/>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50098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210240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6AFB8-EA08-2DEB-5738-A4D3F9C3D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49EAE2-0EF0-D514-9C06-71C7A4F996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13ACE-B256-543F-BEB2-40DC5720E6AE}"/>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a:extLst>
              <a:ext uri="{FF2B5EF4-FFF2-40B4-BE49-F238E27FC236}">
                <a16:creationId xmlns:a16="http://schemas.microsoft.com/office/drawing/2014/main" id="{58AD13BB-3854-7CAA-F8DC-7D81D210F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6DF68-0E97-099D-AD7C-0FD6E20CDDA4}"/>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95480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BAA6E-F54A-9DA9-6F92-AC24D40373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B1542A-25F3-2E6F-45F5-FC4C81336B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01943-505E-D18A-B012-2759FF122E8A}"/>
              </a:ext>
            </a:extLst>
          </p:cNvPr>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a:extLst>
              <a:ext uri="{FF2B5EF4-FFF2-40B4-BE49-F238E27FC236}">
                <a16:creationId xmlns:a16="http://schemas.microsoft.com/office/drawing/2014/main" id="{6BA067E4-C32B-F94C-83D2-48AD05386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71162-0FD8-7031-71AA-C9AAAE62B739}"/>
              </a:ext>
            </a:extLst>
          </p:cNvPr>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968401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892626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607010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567062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896217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88AE24-90FF-4787-A8AC-DE97FA23D5C3}"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8359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AA642-28E9-4FAB-A27E-AD9F6F90D6F2}"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127182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9F3A1-F090-4E2A-9296-A08517972298}" type="datetimeFigureOut">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1304653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76501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AA642-28E9-4FAB-A27E-AD9F6F90D6F2}"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886361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006977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021143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612649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062484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89615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726669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968508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65943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673648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1CEB423-434A-4816-8BDF-06CCB87B9D80}"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51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B1D05-7168-F247-B418-6B4C778F6B40}"/>
              </a:ext>
            </a:extLst>
          </p:cNvPr>
          <p:cNvSpPr>
            <a:spLocks noGrp="1"/>
          </p:cNvSpPr>
          <p:nvPr>
            <p:ph type="dt" sz="half" idx="10"/>
          </p:nvPr>
        </p:nvSpPr>
        <p:spPr/>
        <p:txBody>
          <a:bodyPr/>
          <a:lstStyle/>
          <a:p>
            <a:fld id="{5F69F3A1-F090-4E2A-9296-A08517972298}" type="datetimeFigureOut">
              <a:rPr lang="en-US" smtClean="0"/>
              <a:t>3/21/2024</a:t>
            </a:fld>
            <a:endParaRPr lang="en-US"/>
          </a:p>
        </p:txBody>
      </p:sp>
      <p:sp>
        <p:nvSpPr>
          <p:cNvPr id="3" name="Footer Placeholder 2">
            <a:extLst>
              <a:ext uri="{FF2B5EF4-FFF2-40B4-BE49-F238E27FC236}">
                <a16:creationId xmlns:a16="http://schemas.microsoft.com/office/drawing/2014/main" id="{76F435A6-105A-8B91-7CB7-9062791F9D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375EA9-8EB7-94B5-EDE3-E95C0D2F2065}"/>
              </a:ext>
            </a:extLst>
          </p:cNvPr>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176725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544121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727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702951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88AE24-90FF-4787-A8AC-DE97FA23D5C3}"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2949123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AA642-28E9-4FAB-A27E-AD9F6F90D6F2}"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FF022-8B7A-4F35-99B6-D21C7D896232}" type="slidenum">
              <a:rPr lang="en-US" smtClean="0"/>
              <a:t>‹#›</a:t>
            </a:fld>
            <a:endParaRPr lang="en-US"/>
          </a:p>
        </p:txBody>
      </p:sp>
    </p:spTree>
    <p:extLst>
      <p:ext uri="{BB962C8B-B14F-4D97-AF65-F5344CB8AC3E}">
        <p14:creationId xmlns:p14="http://schemas.microsoft.com/office/powerpoint/2010/main" val="382285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9F3A1-F090-4E2A-9296-A08517972298}" type="datetimeFigureOut">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9A58C-E27B-44EC-BC4E-6AD21DA7DD94}" type="slidenum">
              <a:rPr lang="en-US" smtClean="0"/>
              <a:t>‹#›</a:t>
            </a:fld>
            <a:endParaRPr lang="en-US"/>
          </a:p>
        </p:txBody>
      </p:sp>
    </p:spTree>
    <p:extLst>
      <p:ext uri="{BB962C8B-B14F-4D97-AF65-F5344CB8AC3E}">
        <p14:creationId xmlns:p14="http://schemas.microsoft.com/office/powerpoint/2010/main" val="1783394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639774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88AE24-90FF-4787-A8AC-DE97FA23D5C3}"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3090144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52782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88AE24-90FF-4787-A8AC-DE97FA23D5C3}"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EB423-434A-4816-8BDF-06CCB87B9D80}" type="slidenum">
              <a:rPr lang="en-US" smtClean="0"/>
              <a:t>‹#›</a:t>
            </a:fld>
            <a:endParaRPr lang="en-US"/>
          </a:p>
        </p:txBody>
      </p:sp>
    </p:spTree>
    <p:extLst>
      <p:ext uri="{BB962C8B-B14F-4D97-AF65-F5344CB8AC3E}">
        <p14:creationId xmlns:p14="http://schemas.microsoft.com/office/powerpoint/2010/main" val="137306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rm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50604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9059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a:normAutofit/>
          </a:bodyPr>
          <a:lstStyle>
            <a:lvl1pPr>
              <a:defRPr sz="4400"/>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anchor="ct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5556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anchor="t">
            <a:normAutofit/>
          </a:bodyPr>
          <a:lstStyle>
            <a:lvl1pPr>
              <a:defRPr sz="4400"/>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anchor="ct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99851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A88AE24-90FF-4787-A8AC-DE97FA23D5C3}" type="datetimeFigureOut">
              <a:rPr lang="en-US" smtClean="0"/>
              <a:t>3/21/2024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3891463233"/>
      </p:ext>
    </p:extLst>
  </p:cSld>
  <p:clrMap bg1="dk1" tx1="lt1" bg2="dk2" tx2="lt2" accent1="accent1" accent2="accent2" accent3="accent3" accent4="accent4" accent5="accent5" accent6="accent6" hlink="hlink" folHlink="folHlink"/>
  <p:sldLayoutIdLst>
    <p:sldLayoutId id="2147483661" r:id="rId1"/>
    <p:sldLayoutId id="2147483698" r:id="rId2"/>
    <p:sldLayoutId id="2147483696" r:id="rId3"/>
    <p:sldLayoutId id="2147483723" r:id="rId4"/>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a:t>2/7/20XX</a:t>
            </a:r>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8" r:id="rId1"/>
    <p:sldLayoutId id="2147483685" r:id="rId2"/>
    <p:sldLayoutId id="2147483662" r:id="rId3"/>
    <p:sldLayoutId id="2147483676" r:id="rId4"/>
    <p:sldLayoutId id="2147483674" r:id="rId5"/>
    <p:sldLayoutId id="2147483673" r:id="rId6"/>
  </p:sldLayoutIdLst>
  <p:hf hdr="0" dt="0"/>
  <p:txStyles>
    <p:titleStyle>
      <a:lvl1pPr algn="l" defTabSz="914400" rtl="0" eaLnBrk="1" latinLnBrk="0" hangingPunct="1">
        <a:lnSpc>
          <a:spcPct val="90000"/>
        </a:lnSpc>
        <a:spcBef>
          <a:spcPct val="0"/>
        </a:spcBef>
        <a:buNone/>
        <a:defRPr sz="32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ABDD6-D2ED-AD26-7C3F-AEF55FA6A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2BFD8-2BD4-1AF8-8E2E-97C6C9D4E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1A045-F6BC-A297-BC55-B2B262C8A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8AE24-90FF-4787-A8AC-DE97FA23D5C3}" type="datetimeFigureOut">
              <a:rPr lang="en-US" smtClean="0"/>
              <a:t>3/21/2024</a:t>
            </a:fld>
            <a:endParaRPr lang="en-US"/>
          </a:p>
        </p:txBody>
      </p:sp>
      <p:sp>
        <p:nvSpPr>
          <p:cNvPr id="5" name="Footer Placeholder 4">
            <a:extLst>
              <a:ext uri="{FF2B5EF4-FFF2-40B4-BE49-F238E27FC236}">
                <a16:creationId xmlns:a16="http://schemas.microsoft.com/office/drawing/2014/main" id="{018B0F76-0706-A038-087B-8DFADF0E6A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E7BD3-78AA-35ED-C20B-746CAA2274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216182546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88AE24-90FF-4787-A8AC-DE97FA23D5C3}" type="datetimeFigureOut">
              <a:rPr lang="en-US" smtClean="0"/>
              <a:t>3/21/2024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368597200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A88AE24-90FF-4787-A8AC-DE97FA23D5C3}" type="datetimeFigureOut">
              <a:rPr lang="en-US" smtClean="0"/>
              <a:t>3/21/2024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1CEB423-434A-4816-8BDF-06CCB87B9D80}" type="slidenum">
              <a:rPr lang="en-US" smtClean="0"/>
              <a:t>‹#›</a:t>
            </a:fld>
            <a:endParaRPr lang="en-US"/>
          </a:p>
        </p:txBody>
      </p:sp>
    </p:spTree>
    <p:extLst>
      <p:ext uri="{BB962C8B-B14F-4D97-AF65-F5344CB8AC3E}">
        <p14:creationId xmlns:p14="http://schemas.microsoft.com/office/powerpoint/2010/main" val="17116241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3.xml"/><Relationship Id="rId7"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4.xml"/><Relationship Id="rId7" Type="http://schemas.openxmlformats.org/officeDocument/2006/relationships/image" Target="../media/image3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5.xml"/><Relationship Id="rId7" Type="http://schemas.openxmlformats.org/officeDocument/2006/relationships/image" Target="../media/image6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allentownparking.com/" TargetMode="External"/><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allentownparking.com/" TargetMode="Externa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102.jpg"/><Relationship Id="rId2" Type="http://schemas.openxmlformats.org/officeDocument/2006/relationships/image" Target="../media/image97.jpg"/><Relationship Id="rId1" Type="http://schemas.openxmlformats.org/officeDocument/2006/relationships/slideLayout" Target="../slideLayouts/slideLayout4.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57.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32" name="Group 13">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7">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8">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5" name="Rectangle 20">
            <a:extLst>
              <a:ext uri="{FF2B5EF4-FFF2-40B4-BE49-F238E27FC236}">
                <a16:creationId xmlns:a16="http://schemas.microsoft.com/office/drawing/2014/main" id="{D2600CBB-0CF8-4237-8491-B7864363D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DDA9DD-D92D-FC21-AF77-DC0CBD94058D}"/>
              </a:ext>
            </a:extLst>
          </p:cNvPr>
          <p:cNvSpPr>
            <a:spLocks noGrp="1"/>
          </p:cNvSpPr>
          <p:nvPr>
            <p:ph type="ctrTitle"/>
          </p:nvPr>
        </p:nvSpPr>
        <p:spPr>
          <a:xfrm>
            <a:off x="253207" y="636427"/>
            <a:ext cx="11479212" cy="1518638"/>
          </a:xfrm>
        </p:spPr>
        <p:txBody>
          <a:bodyPr vert="horz" lIns="91440" tIns="45720" rIns="91440" bIns="45720" rtlCol="0" anchor="ctr">
            <a:noAutofit/>
          </a:bodyPr>
          <a:lstStyle/>
          <a:p>
            <a:pPr algn="ctr">
              <a:lnSpc>
                <a:spcPct val="90000"/>
              </a:lnSpc>
            </a:pPr>
            <a:r>
              <a:rPr lang="en-US" kern="1200" cap="all" dirty="0">
                <a:ln w="3175" cmpd="sng">
                  <a:noFill/>
                </a:ln>
                <a:solidFill>
                  <a:srgbClr val="FFFFFF"/>
                </a:solidFill>
                <a:effectLst/>
                <a:latin typeface="Arial Rounded MT Bold" panose="020F0704030504030204" pitchFamily="34" charset="0"/>
              </a:rPr>
              <a:t>Allentown Parking Authority’s </a:t>
            </a:r>
            <a:br>
              <a:rPr lang="en-US" kern="1200" cap="all" dirty="0">
                <a:ln w="3175" cmpd="sng">
                  <a:noFill/>
                </a:ln>
                <a:solidFill>
                  <a:srgbClr val="FFFFFF"/>
                </a:solidFill>
                <a:effectLst/>
                <a:latin typeface="Arial Rounded MT Bold" panose="020F0704030504030204" pitchFamily="34" charset="0"/>
              </a:rPr>
            </a:br>
            <a:r>
              <a:rPr lang="en-US" kern="1200" cap="all" dirty="0">
                <a:ln w="3175" cmpd="sng">
                  <a:noFill/>
                </a:ln>
                <a:solidFill>
                  <a:srgbClr val="FFFFFF"/>
                </a:solidFill>
                <a:effectLst/>
                <a:latin typeface="Arial Rounded MT Bold" panose="020F0704030504030204" pitchFamily="34" charset="0"/>
              </a:rPr>
              <a:t>Community Parking </a:t>
            </a:r>
            <a:br>
              <a:rPr lang="en-US" kern="1200" cap="all" dirty="0">
                <a:ln w="3175" cmpd="sng">
                  <a:noFill/>
                </a:ln>
                <a:solidFill>
                  <a:srgbClr val="FFFFFF"/>
                </a:solidFill>
                <a:effectLst/>
                <a:latin typeface="Arial Rounded MT Bold" panose="020F0704030504030204" pitchFamily="34" charset="0"/>
              </a:rPr>
            </a:br>
            <a:r>
              <a:rPr lang="en-US" kern="1200" cap="all" dirty="0">
                <a:ln w="3175" cmpd="sng">
                  <a:noFill/>
                </a:ln>
                <a:solidFill>
                  <a:srgbClr val="FFFFFF"/>
                </a:solidFill>
                <a:effectLst/>
                <a:latin typeface="Arial Rounded MT Bold" panose="020F0704030504030204" pitchFamily="34" charset="0"/>
              </a:rPr>
              <a:t>Workshop</a:t>
            </a:r>
          </a:p>
        </p:txBody>
      </p:sp>
      <p:sp>
        <p:nvSpPr>
          <p:cNvPr id="36" name="Snip Diagonal Corner Rectangle 21">
            <a:extLst>
              <a:ext uri="{FF2B5EF4-FFF2-40B4-BE49-F238E27FC236}">
                <a16:creationId xmlns:a16="http://schemas.microsoft.com/office/drawing/2014/main" id="{E4CBBC1E-991D-4CF9-BCA5-AB1496871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824" cy="4572000"/>
          </a:xfrm>
          <a:prstGeom prst="snip2DiagRect">
            <a:avLst>
              <a:gd name="adj1" fmla="val 0"/>
              <a:gd name="adj2" fmla="val 0"/>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591F7D-79C1-181E-5505-D2DC5F190D6B}"/>
              </a:ext>
            </a:extLst>
          </p:cNvPr>
          <p:cNvSpPr txBox="1"/>
          <p:nvPr/>
        </p:nvSpPr>
        <p:spPr>
          <a:xfrm>
            <a:off x="2644998" y="4782873"/>
            <a:ext cx="8908828" cy="1569660"/>
          </a:xfrm>
          <a:prstGeom prst="rect">
            <a:avLst/>
          </a:prstGeom>
          <a:noFill/>
        </p:spPr>
        <p:txBody>
          <a:bodyPr wrap="square" rtlCol="0">
            <a:spAutoFit/>
          </a:bodyPr>
          <a:lstStyle/>
          <a:p>
            <a:pPr defTabSz="188252">
              <a:spcAft>
                <a:spcPts val="405"/>
              </a:spcAft>
            </a:pPr>
            <a:r>
              <a:rPr lang="en-US" sz="9600" b="1" kern="1200" dirty="0">
                <a:solidFill>
                  <a:schemeClr val="bg1"/>
                </a:solidFill>
                <a:latin typeface="+mn-lt"/>
                <a:ea typeface="+mn-ea"/>
                <a:cs typeface="+mn-cs"/>
              </a:rPr>
              <a:t>WELCOME!</a:t>
            </a:r>
            <a:endParaRPr lang="en-US" sz="9600" b="1" dirty="0">
              <a:solidFill>
                <a:schemeClr val="bg1"/>
              </a:solidFill>
            </a:endParaRPr>
          </a:p>
        </p:txBody>
      </p:sp>
      <p:pic>
        <p:nvPicPr>
          <p:cNvPr id="9" name="Picture 8" descr="A logo of a parking authority&#10;&#10;Description automatically generated">
            <a:extLst>
              <a:ext uri="{FF2B5EF4-FFF2-40B4-BE49-F238E27FC236}">
                <a16:creationId xmlns:a16="http://schemas.microsoft.com/office/drawing/2014/main" id="{BAC64F91-B801-74EE-06F0-19AFD15CD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024" y="2126474"/>
            <a:ext cx="3070452" cy="2656399"/>
          </a:xfrm>
          <a:prstGeom prst="rect">
            <a:avLst/>
          </a:prstGeom>
        </p:spPr>
      </p:pic>
    </p:spTree>
    <p:extLst>
      <p:ext uri="{BB962C8B-B14F-4D97-AF65-F5344CB8AC3E}">
        <p14:creationId xmlns:p14="http://schemas.microsoft.com/office/powerpoint/2010/main" val="7018725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3864-EC7E-421C-B8DE-593F1EB7B8DB}"/>
              </a:ext>
            </a:extLst>
          </p:cNvPr>
          <p:cNvSpPr>
            <a:spLocks noGrp="1"/>
          </p:cNvSpPr>
          <p:nvPr>
            <p:ph type="title"/>
          </p:nvPr>
        </p:nvSpPr>
        <p:spPr>
          <a:xfrm>
            <a:off x="7263883" y="-83511"/>
            <a:ext cx="3690257" cy="1450757"/>
          </a:xfrm>
        </p:spPr>
        <p:txBody>
          <a:bodyPr>
            <a:normAutofit fontScale="90000"/>
          </a:bodyPr>
          <a:lstStyle/>
          <a:p>
            <a:r>
              <a:rPr lang="en-US" dirty="0"/>
              <a:t>2E: No Parking Anytime</a:t>
            </a:r>
          </a:p>
        </p:txBody>
      </p:sp>
      <p:sp>
        <p:nvSpPr>
          <p:cNvPr id="4" name="Content Placeholder 3">
            <a:extLst>
              <a:ext uri="{FF2B5EF4-FFF2-40B4-BE49-F238E27FC236}">
                <a16:creationId xmlns:a16="http://schemas.microsoft.com/office/drawing/2014/main" id="{F4F59B81-87DE-4F1D-92DF-DC8EC99FFF6B}"/>
              </a:ext>
            </a:extLst>
          </p:cNvPr>
          <p:cNvSpPr>
            <a:spLocks noGrp="1"/>
          </p:cNvSpPr>
          <p:nvPr>
            <p:ph idx="1"/>
          </p:nvPr>
        </p:nvSpPr>
        <p:spPr>
          <a:xfrm>
            <a:off x="6907562" y="1125423"/>
            <a:ext cx="4046578" cy="4498636"/>
          </a:xfrm>
        </p:spPr>
        <p:txBody>
          <a:bodyPr>
            <a:normAutofit/>
          </a:bodyPr>
          <a:lstStyle/>
          <a:p>
            <a:pPr>
              <a:buFont typeface="Arial" panose="020B0604020202020204" pitchFamily="34" charset="0"/>
              <a:buChar char="•"/>
            </a:pPr>
            <a:r>
              <a:rPr lang="en-US" sz="3200" b="1" i="0" dirty="0">
                <a:solidFill>
                  <a:schemeClr val="tx1"/>
                </a:solidFill>
                <a:effectLst/>
                <a:latin typeface="freight-sans-pro"/>
              </a:rPr>
              <a:t>Ordinance States: </a:t>
            </a:r>
            <a:r>
              <a:rPr lang="en-US" sz="3200" b="1" dirty="0">
                <a:solidFill>
                  <a:schemeClr val="tx1"/>
                </a:solidFill>
                <a:latin typeface="freight-sans-pro"/>
              </a:rPr>
              <a:t>6</a:t>
            </a:r>
            <a:r>
              <a:rPr lang="en-US" sz="3200" b="1" i="0" dirty="0">
                <a:solidFill>
                  <a:schemeClr val="tx1"/>
                </a:solidFill>
                <a:effectLst/>
                <a:latin typeface="freight-sans-pro"/>
              </a:rPr>
              <a:t>17-47 Parking Prohibited in Specific Areas: </a:t>
            </a:r>
            <a:r>
              <a:rPr lang="en-US" sz="3200" b="0" i="0" dirty="0">
                <a:solidFill>
                  <a:schemeClr val="tx1"/>
                </a:solidFill>
                <a:effectLst/>
                <a:latin typeface="freight-sans-pro"/>
              </a:rPr>
              <a:t>At any place where official signs have been erected prohibiting standing and parking.</a:t>
            </a:r>
          </a:p>
          <a:p>
            <a:pPr>
              <a:buFont typeface="Arial" panose="020B0604020202020204" pitchFamily="34" charset="0"/>
              <a:buChar char="•"/>
            </a:pPr>
            <a:endParaRPr lang="en-US" dirty="0">
              <a:solidFill>
                <a:schemeClr val="bg2">
                  <a:lumMod val="60000"/>
                  <a:lumOff val="40000"/>
                </a:schemeClr>
              </a:solidFill>
            </a:endParaRPr>
          </a:p>
        </p:txBody>
      </p:sp>
      <p:sp>
        <p:nvSpPr>
          <p:cNvPr id="10" name="Rectangle 9">
            <a:extLst>
              <a:ext uri="{FF2B5EF4-FFF2-40B4-BE49-F238E27FC236}">
                <a16:creationId xmlns:a16="http://schemas.microsoft.com/office/drawing/2014/main" id="{873C39CE-17A2-4487-8929-2887A65F6F13}"/>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car parked on the side of a road&#10;&#10;Description automatically generated">
            <a:extLst>
              <a:ext uri="{FF2B5EF4-FFF2-40B4-BE49-F238E27FC236}">
                <a16:creationId xmlns:a16="http://schemas.microsoft.com/office/drawing/2014/main" id="{093FD7E4-335C-1B56-FDCC-962239D53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821" y="3429000"/>
            <a:ext cx="4725497" cy="2699159"/>
          </a:xfrm>
          <a:prstGeom prst="rect">
            <a:avLst/>
          </a:prstGeom>
        </p:spPr>
      </p:pic>
      <p:pic>
        <p:nvPicPr>
          <p:cNvPr id="8" name="Picture 7" descr="A black car parked on the side of a road&#10;&#10;Description automatically generated">
            <a:extLst>
              <a:ext uri="{FF2B5EF4-FFF2-40B4-BE49-F238E27FC236}">
                <a16:creationId xmlns:a16="http://schemas.microsoft.com/office/drawing/2014/main" id="{DAA54164-B39D-4BC8-6E9D-442BEB7ED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821" y="89574"/>
            <a:ext cx="4725497" cy="3339426"/>
          </a:xfrm>
          <a:prstGeom prst="rect">
            <a:avLst/>
          </a:prstGeom>
        </p:spPr>
      </p:pic>
    </p:spTree>
    <p:extLst>
      <p:ext uri="{BB962C8B-B14F-4D97-AF65-F5344CB8AC3E}">
        <p14:creationId xmlns:p14="http://schemas.microsoft.com/office/powerpoint/2010/main" val="1961634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EFEA-1F91-4CA6-BA58-E02C6325484F}"/>
              </a:ext>
            </a:extLst>
          </p:cNvPr>
          <p:cNvSpPr>
            <a:spLocks noGrp="1"/>
          </p:cNvSpPr>
          <p:nvPr>
            <p:ph type="title"/>
          </p:nvPr>
        </p:nvSpPr>
        <p:spPr>
          <a:xfrm>
            <a:off x="174143" y="332901"/>
            <a:ext cx="6701974" cy="1666501"/>
          </a:xfrm>
        </p:spPr>
        <p:txBody>
          <a:bodyPr>
            <a:normAutofit/>
          </a:bodyPr>
          <a:lstStyle/>
          <a:p>
            <a:r>
              <a:rPr lang="en-US" sz="4000" dirty="0">
                <a:solidFill>
                  <a:srgbClr val="FFFFFF"/>
                </a:solidFill>
              </a:rPr>
              <a:t>No Parking This Street</a:t>
            </a:r>
          </a:p>
        </p:txBody>
      </p:sp>
      <p:sp>
        <p:nvSpPr>
          <p:cNvPr id="4" name="Content Placeholder 3">
            <a:extLst>
              <a:ext uri="{FF2B5EF4-FFF2-40B4-BE49-F238E27FC236}">
                <a16:creationId xmlns:a16="http://schemas.microsoft.com/office/drawing/2014/main" id="{7F32FA1F-9D4B-4328-A6E9-26902A801948}"/>
              </a:ext>
            </a:extLst>
          </p:cNvPr>
          <p:cNvSpPr>
            <a:spLocks noGrp="1"/>
          </p:cNvSpPr>
          <p:nvPr>
            <p:ph idx="1"/>
          </p:nvPr>
        </p:nvSpPr>
        <p:spPr>
          <a:xfrm>
            <a:off x="360161" y="2124337"/>
            <a:ext cx="5977938" cy="3652667"/>
          </a:xfrm>
        </p:spPr>
        <p:txBody>
          <a:bodyPr>
            <a:normAutofit/>
          </a:bodyPr>
          <a:lstStyle/>
          <a:p>
            <a:pPr>
              <a:buFont typeface="Arial" panose="020B0604020202020204" pitchFamily="34" charset="0"/>
              <a:buChar char="•"/>
            </a:pPr>
            <a:r>
              <a:rPr lang="en-US" sz="2400" b="1" i="0" dirty="0">
                <a:solidFill>
                  <a:srgbClr val="FFFFFF"/>
                </a:solidFill>
                <a:effectLst/>
                <a:latin typeface="freight-sans-pro"/>
              </a:rPr>
              <a:t>Ordinance States: </a:t>
            </a:r>
            <a:r>
              <a:rPr lang="en-US" sz="2400" b="1" dirty="0">
                <a:solidFill>
                  <a:srgbClr val="FFFFFF"/>
                </a:solidFill>
                <a:latin typeface="freight-sans-pro"/>
              </a:rPr>
              <a:t>6</a:t>
            </a:r>
            <a:r>
              <a:rPr lang="en-US" sz="2400" b="1" i="0" dirty="0">
                <a:solidFill>
                  <a:srgbClr val="FFFFFF"/>
                </a:solidFill>
                <a:effectLst/>
                <a:latin typeface="freight-sans-pro"/>
              </a:rPr>
              <a:t>15-45 Parking in Prohibited Areas: </a:t>
            </a:r>
            <a:r>
              <a:rPr lang="en-US" sz="2400" b="0" i="0" dirty="0">
                <a:solidFill>
                  <a:srgbClr val="FFFFFF"/>
                </a:solidFill>
                <a:effectLst/>
                <a:latin typeface="freight-sans-pro"/>
              </a:rPr>
              <a:t>When signs are erected lawfully giving notice thereof, no person shall park a vehicle at any time upon any of the streets or parts of streets designated as prohibited parking areas by the Traffic Control Maps, or by temporary regulations in conformity with Article </a:t>
            </a:r>
            <a:r>
              <a:rPr lang="en-US" sz="2400" b="1" i="0" u="none" strike="noStrike" dirty="0">
                <a:solidFill>
                  <a:srgbClr val="FFFFFF"/>
                </a:solidFill>
                <a:effectLst/>
                <a:latin typeface="freight-sans-pro"/>
              </a:rPr>
              <a:t>III</a:t>
            </a:r>
            <a:r>
              <a:rPr lang="en-US" sz="2400" b="0" i="0" dirty="0">
                <a:solidFill>
                  <a:srgbClr val="FFFFFF"/>
                </a:solidFill>
                <a:effectLst/>
                <a:latin typeface="freight-sans-pro"/>
              </a:rPr>
              <a:t>.</a:t>
            </a:r>
            <a:endParaRPr lang="en-US" sz="2400" dirty="0">
              <a:solidFill>
                <a:srgbClr val="FFFFFF"/>
              </a:solidFill>
            </a:endParaRPr>
          </a:p>
          <a:p>
            <a:pPr>
              <a:buFont typeface="Arial" panose="020B0604020202020204" pitchFamily="34" charset="0"/>
              <a:buChar char="•"/>
            </a:pPr>
            <a:endParaRPr lang="en-US" sz="1800" dirty="0">
              <a:solidFill>
                <a:srgbClr val="FFFFFF"/>
              </a:solidFill>
            </a:endParaRPr>
          </a:p>
          <a:p>
            <a:pPr>
              <a:buFont typeface="Arial" panose="020B0604020202020204" pitchFamily="34" charset="0"/>
              <a:buChar char="•"/>
            </a:pPr>
            <a:endParaRPr lang="en-US" sz="1800" dirty="0">
              <a:solidFill>
                <a:srgbClr val="FFFFFF"/>
              </a:solidFill>
            </a:endParaRPr>
          </a:p>
          <a:p>
            <a:pPr>
              <a:buFont typeface="Arial" panose="020B0604020202020204" pitchFamily="34" charset="0"/>
              <a:buChar char="•"/>
            </a:pPr>
            <a:endParaRPr lang="en-US" sz="1800" dirty="0">
              <a:solidFill>
                <a:srgbClr val="FFFFFF"/>
              </a:solidFill>
            </a:endParaRPr>
          </a:p>
        </p:txBody>
      </p:sp>
      <p:pic>
        <p:nvPicPr>
          <p:cNvPr id="5" name="Picture 4" descr="A car parked on the side of a street&#10;&#10;Description automatically generated">
            <a:extLst>
              <a:ext uri="{FF2B5EF4-FFF2-40B4-BE49-F238E27FC236}">
                <a16:creationId xmlns:a16="http://schemas.microsoft.com/office/drawing/2014/main" id="{F3FD2A5C-5BBC-69F9-325C-77693A002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550" y="3605720"/>
            <a:ext cx="5315883" cy="2919379"/>
          </a:xfrm>
          <a:prstGeom prst="rect">
            <a:avLst/>
          </a:prstGeom>
        </p:spPr>
      </p:pic>
      <p:pic>
        <p:nvPicPr>
          <p:cNvPr id="7" name="Content Placeholder 4" descr="A car parked on a street&#10;&#10;Description automatically generated">
            <a:extLst>
              <a:ext uri="{FF2B5EF4-FFF2-40B4-BE49-F238E27FC236}">
                <a16:creationId xmlns:a16="http://schemas.microsoft.com/office/drawing/2014/main" id="{78BDE770-4B83-358F-F9B1-D93C57A5A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550" y="47887"/>
            <a:ext cx="5315883" cy="3079102"/>
          </a:xfrm>
          <a:prstGeom prst="rect">
            <a:avLst/>
          </a:prstGeom>
        </p:spPr>
      </p:pic>
    </p:spTree>
    <p:extLst>
      <p:ext uri="{BB962C8B-B14F-4D97-AF65-F5344CB8AC3E}">
        <p14:creationId xmlns:p14="http://schemas.microsoft.com/office/powerpoint/2010/main" val="404361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4D95-670D-97B2-AD99-778AB45064D4}"/>
              </a:ext>
            </a:extLst>
          </p:cNvPr>
          <p:cNvSpPr>
            <a:spLocks noGrp="1"/>
          </p:cNvSpPr>
          <p:nvPr>
            <p:ph type="title"/>
          </p:nvPr>
        </p:nvSpPr>
        <p:spPr>
          <a:xfrm>
            <a:off x="625489" y="338667"/>
            <a:ext cx="8534400" cy="1507067"/>
          </a:xfrm>
        </p:spPr>
        <p:txBody>
          <a:bodyPr>
            <a:normAutofit/>
          </a:bodyPr>
          <a:lstStyle/>
          <a:p>
            <a:r>
              <a:rPr lang="en-US" dirty="0"/>
              <a:t>Time Zone</a:t>
            </a:r>
          </a:p>
        </p:txBody>
      </p:sp>
      <p:sp>
        <p:nvSpPr>
          <p:cNvPr id="3" name="Content Placeholder 2">
            <a:extLst>
              <a:ext uri="{FF2B5EF4-FFF2-40B4-BE49-F238E27FC236}">
                <a16:creationId xmlns:a16="http://schemas.microsoft.com/office/drawing/2014/main" id="{3A827CE2-E741-6904-C683-E8B2CB8E8ED0}"/>
              </a:ext>
            </a:extLst>
          </p:cNvPr>
          <p:cNvSpPr>
            <a:spLocks noGrp="1"/>
          </p:cNvSpPr>
          <p:nvPr>
            <p:ph idx="1"/>
          </p:nvPr>
        </p:nvSpPr>
        <p:spPr>
          <a:xfrm>
            <a:off x="152438" y="338667"/>
            <a:ext cx="5805906" cy="6180666"/>
          </a:xfrm>
        </p:spPr>
        <p:txBody>
          <a:bodyPr>
            <a:normAutofit/>
          </a:bodyPr>
          <a:lstStyle/>
          <a:p>
            <a:r>
              <a:rPr lang="en-US" b="1" dirty="0">
                <a:solidFill>
                  <a:schemeClr val="tx1"/>
                </a:solidFill>
              </a:rPr>
              <a:t>Ordinance States: 615-46 Parking limited in designated areas: </a:t>
            </a:r>
            <a:r>
              <a:rPr lang="en-US" b="1" i="0" dirty="0">
                <a:solidFill>
                  <a:schemeClr val="tx1"/>
                </a:solidFill>
                <a:effectLst/>
                <a:latin typeface="freight-sans-pro"/>
              </a:rPr>
              <a:t>When signs are erected lawfully giving notice thereof, no person shall park a vehicle longer than the time permitted upon any street or parts of streets designated as limited parking areas by the Traffic Control Maps, or by temporary regulations in conformity with Article </a:t>
            </a:r>
            <a:r>
              <a:rPr lang="en-US" b="1" i="0" u="none" strike="noStrike" dirty="0">
                <a:solidFill>
                  <a:schemeClr val="tx1"/>
                </a:solidFill>
                <a:effectLst/>
                <a:latin typeface="freight-sans-pro"/>
              </a:rPr>
              <a:t>III</a:t>
            </a:r>
            <a:r>
              <a:rPr lang="en-US" b="1" i="0" dirty="0">
                <a:solidFill>
                  <a:schemeClr val="tx1"/>
                </a:solidFill>
                <a:effectLst/>
                <a:latin typeface="freight-sans-pro"/>
              </a:rPr>
              <a:t>.</a:t>
            </a:r>
            <a:endParaRPr lang="en-US" b="1" dirty="0">
              <a:solidFill>
                <a:schemeClr val="tx1"/>
              </a:solidFill>
            </a:endParaRPr>
          </a:p>
        </p:txBody>
      </p:sp>
      <p:pic>
        <p:nvPicPr>
          <p:cNvPr id="4" name="Content Placeholder 4" descr="A white car parked in front of a brick building&#10;&#10;Description automatically generated">
            <a:extLst>
              <a:ext uri="{FF2B5EF4-FFF2-40B4-BE49-F238E27FC236}">
                <a16:creationId xmlns:a16="http://schemas.microsoft.com/office/drawing/2014/main" id="{ADC07EFE-C66A-9A9E-9A6E-99BA510CE540}"/>
              </a:ext>
            </a:extLst>
          </p:cNvPr>
          <p:cNvPicPr>
            <a:picLocks noChangeAspect="1"/>
          </p:cNvPicPr>
          <p:nvPr/>
        </p:nvPicPr>
        <p:blipFill rotWithShape="1">
          <a:blip r:embed="rId2">
            <a:extLst>
              <a:ext uri="{28A0092B-C50C-407E-A947-70E740481C1C}">
                <a14:useLocalDpi xmlns:a14="http://schemas.microsoft.com/office/drawing/2010/main" val="0"/>
              </a:ext>
            </a:extLst>
          </a:blip>
          <a:srcRect t="6099" r="1" b="2750"/>
          <a:stretch/>
        </p:blipFill>
        <p:spPr>
          <a:xfrm>
            <a:off x="6096000" y="1231659"/>
            <a:ext cx="5824576" cy="4394682"/>
          </a:xfrm>
          <a:prstGeom prst="rect">
            <a:avLst/>
          </a:prstGeom>
        </p:spPr>
      </p:pic>
    </p:spTree>
    <p:extLst>
      <p:ext uri="{BB962C8B-B14F-4D97-AF65-F5344CB8AC3E}">
        <p14:creationId xmlns:p14="http://schemas.microsoft.com/office/powerpoint/2010/main" val="73789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EFEA-1F91-4CA6-BA58-E02C6325484F}"/>
              </a:ext>
            </a:extLst>
          </p:cNvPr>
          <p:cNvSpPr>
            <a:spLocks noGrp="1"/>
          </p:cNvSpPr>
          <p:nvPr>
            <p:ph type="title" idx="4294967295"/>
          </p:nvPr>
        </p:nvSpPr>
        <p:spPr>
          <a:xfrm>
            <a:off x="5228920" y="525259"/>
            <a:ext cx="6367462" cy="1450975"/>
          </a:xfrm>
        </p:spPr>
        <p:txBody>
          <a:bodyPr>
            <a:normAutofit/>
          </a:bodyPr>
          <a:lstStyle/>
          <a:p>
            <a:r>
              <a:rPr lang="en-US" dirty="0"/>
              <a:t>LOADING ZONE/NO STOPPING-STANDING</a:t>
            </a:r>
          </a:p>
        </p:txBody>
      </p:sp>
      <p:sp>
        <p:nvSpPr>
          <p:cNvPr id="4" name="Content Placeholder 3">
            <a:extLst>
              <a:ext uri="{FF2B5EF4-FFF2-40B4-BE49-F238E27FC236}">
                <a16:creationId xmlns:a16="http://schemas.microsoft.com/office/drawing/2014/main" id="{7F32FA1F-9D4B-4328-A6E9-26902A801948}"/>
              </a:ext>
            </a:extLst>
          </p:cNvPr>
          <p:cNvSpPr>
            <a:spLocks noGrp="1"/>
          </p:cNvSpPr>
          <p:nvPr>
            <p:ph idx="4294967295"/>
          </p:nvPr>
        </p:nvSpPr>
        <p:spPr>
          <a:xfrm>
            <a:off x="5136641" y="2068513"/>
            <a:ext cx="5659990" cy="3670300"/>
          </a:xfrm>
        </p:spPr>
        <p:txBody>
          <a:bodyPr>
            <a:normAutofit/>
          </a:bodyPr>
          <a:lstStyle/>
          <a:p>
            <a:pPr>
              <a:buFont typeface="Arial" panose="020B0604020202020204" pitchFamily="34" charset="0"/>
              <a:buChar char="•"/>
            </a:pPr>
            <a:r>
              <a:rPr lang="en-US" b="1" dirty="0">
                <a:solidFill>
                  <a:schemeClr val="tx1"/>
                </a:solidFill>
              </a:rPr>
              <a:t>Ordinance States: 615-56 Parking, stopping, standing, or drifting prohibited in loading zone or five-minute zone: </a:t>
            </a:r>
            <a:r>
              <a:rPr lang="en-US" b="1" i="0" dirty="0">
                <a:solidFill>
                  <a:schemeClr val="tx1"/>
                </a:solidFill>
                <a:effectLst/>
                <a:latin typeface="freight-sans-pro"/>
              </a:rPr>
              <a:t>No person shall allow a vehicle to be parked, stopped, standing or drifted to conceal an officer's chalk mark without loading activity for more than 20 minutes in a marked loading zone or more than five minutes in a five-minute zone.</a:t>
            </a:r>
            <a:endParaRPr lang="en-US" b="1" dirty="0">
              <a:solidFill>
                <a:schemeClr val="tx1"/>
              </a:solidFill>
            </a:endParaRP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3" name="Picture 2" descr="A car parked on the side of a road&#10;&#10;Description automatically generated">
            <a:extLst>
              <a:ext uri="{FF2B5EF4-FFF2-40B4-BE49-F238E27FC236}">
                <a16:creationId xmlns:a16="http://schemas.microsoft.com/office/drawing/2014/main" id="{196E04A7-53A0-4E00-4BBE-12A16B4FC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92" y="961328"/>
            <a:ext cx="4843318" cy="4935344"/>
          </a:xfrm>
          <a:prstGeom prst="rect">
            <a:avLst/>
          </a:prstGeom>
        </p:spPr>
      </p:pic>
    </p:spTree>
    <p:extLst>
      <p:ext uri="{BB962C8B-B14F-4D97-AF65-F5344CB8AC3E}">
        <p14:creationId xmlns:p14="http://schemas.microsoft.com/office/powerpoint/2010/main" val="563279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5BC2-9AC8-4CAB-A475-8D092EB3C905}"/>
              </a:ext>
            </a:extLst>
          </p:cNvPr>
          <p:cNvSpPr>
            <a:spLocks noGrp="1"/>
          </p:cNvSpPr>
          <p:nvPr>
            <p:ph type="title"/>
          </p:nvPr>
        </p:nvSpPr>
        <p:spPr>
          <a:xfrm>
            <a:off x="6459922" y="91118"/>
            <a:ext cx="5858312" cy="1450757"/>
          </a:xfrm>
        </p:spPr>
        <p:txBody>
          <a:bodyPr>
            <a:normAutofit/>
          </a:bodyPr>
          <a:lstStyle/>
          <a:p>
            <a:r>
              <a:rPr lang="en-US" dirty="0"/>
              <a:t> Too Close to Corner</a:t>
            </a:r>
          </a:p>
        </p:txBody>
      </p:sp>
      <p:sp>
        <p:nvSpPr>
          <p:cNvPr id="6" name="Content Placeholder 5">
            <a:extLst>
              <a:ext uri="{FF2B5EF4-FFF2-40B4-BE49-F238E27FC236}">
                <a16:creationId xmlns:a16="http://schemas.microsoft.com/office/drawing/2014/main" id="{F429507D-8155-46BD-962D-8EC8EDC24683}"/>
              </a:ext>
            </a:extLst>
          </p:cNvPr>
          <p:cNvSpPr>
            <a:spLocks noGrp="1"/>
          </p:cNvSpPr>
          <p:nvPr>
            <p:ph idx="1"/>
          </p:nvPr>
        </p:nvSpPr>
        <p:spPr>
          <a:xfrm>
            <a:off x="7077412" y="1267997"/>
            <a:ext cx="4623333" cy="3670180"/>
          </a:xfrm>
        </p:spPr>
        <p:txBody>
          <a:bodyPr>
            <a:normAutofit/>
          </a:bodyPr>
          <a:lstStyle/>
          <a:p>
            <a:pPr>
              <a:buFont typeface="Arial" panose="020B0604020202020204" pitchFamily="34" charset="0"/>
              <a:buChar char="•"/>
            </a:pPr>
            <a:r>
              <a:rPr lang="en-US" b="1" i="0" dirty="0">
                <a:solidFill>
                  <a:schemeClr val="tx1"/>
                </a:solidFill>
                <a:effectLst/>
                <a:latin typeface="freight-sans-pro"/>
              </a:rPr>
              <a:t>Ordinance States: </a:t>
            </a:r>
            <a:r>
              <a:rPr lang="en-US" b="1" dirty="0">
                <a:solidFill>
                  <a:schemeClr val="tx1"/>
                </a:solidFill>
                <a:latin typeface="freight-sans-pro"/>
              </a:rPr>
              <a:t>6</a:t>
            </a:r>
            <a:r>
              <a:rPr lang="en-US" b="1" i="0" dirty="0">
                <a:solidFill>
                  <a:schemeClr val="tx1"/>
                </a:solidFill>
                <a:effectLst/>
                <a:latin typeface="freight-sans-pro"/>
              </a:rPr>
              <a:t>17-47 Parking Prohibited in Specific Areas: </a:t>
            </a:r>
            <a:r>
              <a:rPr lang="en-US" b="0" i="0" dirty="0">
                <a:solidFill>
                  <a:schemeClr val="tx1"/>
                </a:solidFill>
                <a:effectLst/>
                <a:latin typeface="freight-sans-pro"/>
              </a:rPr>
              <a:t>Within 25 feet from the intersection of </a:t>
            </a:r>
            <a:r>
              <a:rPr lang="en-US" b="0" i="0" dirty="0" err="1">
                <a:solidFill>
                  <a:schemeClr val="tx1"/>
                </a:solidFill>
                <a:effectLst/>
                <a:latin typeface="freight-sans-pro"/>
              </a:rPr>
              <a:t>curblines</a:t>
            </a:r>
            <a:r>
              <a:rPr lang="en-US" b="0" i="0" dirty="0">
                <a:solidFill>
                  <a:schemeClr val="tx1"/>
                </a:solidFill>
                <a:effectLst/>
                <a:latin typeface="freight-sans-pro"/>
              </a:rPr>
              <a:t> or, if none, then within 15 feet of the intersection of property lines at an intersection of highways.</a:t>
            </a:r>
            <a:endParaRPr lang="en-US" dirty="0">
              <a:solidFill>
                <a:schemeClr val="tx1"/>
              </a:solidFill>
              <a:latin typeface="freight-sans-pro"/>
            </a:endParaRPr>
          </a:p>
          <a:p>
            <a:pPr>
              <a:buFont typeface="Arial" panose="020B0604020202020204" pitchFamily="34" charset="0"/>
              <a:buChar char="•"/>
            </a:pPr>
            <a:r>
              <a:rPr lang="en-US" dirty="0">
                <a:solidFill>
                  <a:schemeClr val="tx1"/>
                </a:solidFill>
              </a:rPr>
              <a:t>Rounded Corners, measure to the beginning of the next street</a:t>
            </a:r>
          </a:p>
          <a:p>
            <a:pPr>
              <a:buFont typeface="Arial" panose="020B0604020202020204" pitchFamily="34" charset="0"/>
              <a:buChar char="•"/>
            </a:pPr>
            <a:endParaRPr lang="en-US" b="0" i="0" dirty="0">
              <a:effectLst/>
              <a:latin typeface="freight-sans-pro"/>
            </a:endParaRPr>
          </a:p>
          <a:p>
            <a:pPr>
              <a:buFont typeface="Arial" panose="020B0604020202020204" pitchFamily="34" charset="0"/>
              <a:buChar char="•"/>
            </a:pPr>
            <a:endParaRPr lang="en-US" dirty="0"/>
          </a:p>
        </p:txBody>
      </p:sp>
      <p:pic>
        <p:nvPicPr>
          <p:cNvPr id="8" name="Picture 7" descr="A sign on the side of a road&#10;&#10;Description automatically generated">
            <a:extLst>
              <a:ext uri="{FF2B5EF4-FFF2-40B4-BE49-F238E27FC236}">
                <a16:creationId xmlns:a16="http://schemas.microsoft.com/office/drawing/2014/main" id="{EC9A5FA7-5448-4D0A-9699-208059E09EFA}"/>
              </a:ext>
            </a:extLst>
          </p:cNvPr>
          <p:cNvPicPr>
            <a:picLocks noChangeAspect="1"/>
          </p:cNvPicPr>
          <p:nvPr/>
        </p:nvPicPr>
        <p:blipFill rotWithShape="1">
          <a:blip r:embed="rId2">
            <a:extLst>
              <a:ext uri="{28A0092B-C50C-407E-A947-70E740481C1C}">
                <a14:useLocalDpi xmlns:a14="http://schemas.microsoft.com/office/drawing/2010/main" val="0"/>
              </a:ext>
            </a:extLst>
          </a:blip>
          <a:srcRect r="12328" b="4"/>
          <a:stretch/>
        </p:blipFill>
        <p:spPr>
          <a:xfrm>
            <a:off x="149555" y="928840"/>
            <a:ext cx="6184133" cy="2401869"/>
          </a:xfrm>
          <a:prstGeom prst="rect">
            <a:avLst/>
          </a:prstGeom>
        </p:spPr>
      </p:pic>
      <p:sp>
        <p:nvSpPr>
          <p:cNvPr id="5" name="Rectangle 4">
            <a:extLst>
              <a:ext uri="{FF2B5EF4-FFF2-40B4-BE49-F238E27FC236}">
                <a16:creationId xmlns:a16="http://schemas.microsoft.com/office/drawing/2014/main" id="{0F7593BB-EC7E-4FB0-A2FF-CA8A2518805A}"/>
              </a:ext>
            </a:extLst>
          </p:cNvPr>
          <p:cNvSpPr/>
          <p:nvPr/>
        </p:nvSpPr>
        <p:spPr>
          <a:xfrm>
            <a:off x="1377820" y="2243835"/>
            <a:ext cx="6096000" cy="1173463"/>
          </a:xfrm>
          <a:prstGeom prst="rect">
            <a:avLst/>
          </a:prstGeom>
        </p:spPr>
        <p:txBody>
          <a:bodyPr>
            <a:spAutoFit/>
          </a:bodyPr>
          <a:lstStyle/>
          <a:p>
            <a:pPr algn="ctr">
              <a:lnSpc>
                <a:spcPct val="107000"/>
              </a:lnSpc>
              <a:spcAft>
                <a:spcPts val="800"/>
              </a:spcAft>
            </a:pPr>
            <a:endParaRPr lang="en-US" dirty="0">
              <a:solidFill>
                <a:srgbClr val="FF0000"/>
              </a:solidFill>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en-US" dirty="0">
              <a:solidFill>
                <a:srgbClr val="FF0000"/>
              </a:solidFill>
              <a:highlight>
                <a:srgbClr val="FFFF00"/>
              </a:highlight>
              <a:latin typeface="Calibri" panose="020F0502020204030204" pitchFamily="34" charset="0"/>
              <a:cs typeface="Times New Roman" panose="02020603050405020304" pitchFamily="18" charset="0"/>
            </a:endParaRPr>
          </a:p>
          <a:p>
            <a:pPr algn="ctr">
              <a:lnSpc>
                <a:spcPct val="107000"/>
              </a:lnSpc>
              <a:spcAft>
                <a:spcPts val="800"/>
              </a:spcAft>
            </a:pPr>
            <a:endParaRPr lang="en-US" dirty="0">
              <a:solidFill>
                <a:srgbClr val="FF0000"/>
              </a:solidFill>
            </a:endParaRPr>
          </a:p>
        </p:txBody>
      </p:sp>
      <p:sp>
        <p:nvSpPr>
          <p:cNvPr id="3" name="Rectangle 2">
            <a:extLst>
              <a:ext uri="{FF2B5EF4-FFF2-40B4-BE49-F238E27FC236}">
                <a16:creationId xmlns:a16="http://schemas.microsoft.com/office/drawing/2014/main" id="{AF1BBCFB-6E2C-4ABF-8428-0D1C2148F5DF}"/>
              </a:ext>
            </a:extLst>
          </p:cNvPr>
          <p:cNvSpPr/>
          <p:nvPr/>
        </p:nvSpPr>
        <p:spPr>
          <a:xfrm>
            <a:off x="-100668" y="6943543"/>
            <a:ext cx="12192000" cy="56388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pic>
        <p:nvPicPr>
          <p:cNvPr id="4" name="Picture 3" descr="A black van parked on the side of a road&#10;&#10;Description automatically generated">
            <a:extLst>
              <a:ext uri="{FF2B5EF4-FFF2-40B4-BE49-F238E27FC236}">
                <a16:creationId xmlns:a16="http://schemas.microsoft.com/office/drawing/2014/main" id="{B50A6C41-C867-F133-6147-F21747BEA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0" y="3439765"/>
            <a:ext cx="3690257" cy="2801817"/>
          </a:xfrm>
          <a:prstGeom prst="rect">
            <a:avLst/>
          </a:prstGeom>
        </p:spPr>
      </p:pic>
      <p:pic>
        <p:nvPicPr>
          <p:cNvPr id="7" name="Picture 6" descr="A red car parked on a street&#10;&#10;Description automatically generated">
            <a:extLst>
              <a:ext uri="{FF2B5EF4-FFF2-40B4-BE49-F238E27FC236}">
                <a16:creationId xmlns:a16="http://schemas.microsoft.com/office/drawing/2014/main" id="{DB143638-8EAE-70D4-53E9-6F6C6861B52E}"/>
              </a:ext>
            </a:extLst>
          </p:cNvPr>
          <p:cNvPicPr>
            <a:picLocks noChangeAspect="1"/>
          </p:cNvPicPr>
          <p:nvPr/>
        </p:nvPicPr>
        <p:blipFill rotWithShape="1">
          <a:blip r:embed="rId4"/>
          <a:srcRect l="3801" r="2" b="2"/>
          <a:stretch/>
        </p:blipFill>
        <p:spPr>
          <a:xfrm>
            <a:off x="3751627" y="3417298"/>
            <a:ext cx="3464640" cy="2824285"/>
          </a:xfrm>
          <a:prstGeom prst="rect">
            <a:avLst/>
          </a:prstGeom>
        </p:spPr>
      </p:pic>
    </p:spTree>
    <p:extLst>
      <p:ext uri="{BB962C8B-B14F-4D97-AF65-F5344CB8AC3E}">
        <p14:creationId xmlns:p14="http://schemas.microsoft.com/office/powerpoint/2010/main" val="2837870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1216-5386-423F-812B-8D8F8256FB6F}"/>
              </a:ext>
            </a:extLst>
          </p:cNvPr>
          <p:cNvSpPr>
            <a:spLocks noGrp="1"/>
          </p:cNvSpPr>
          <p:nvPr>
            <p:ph type="title"/>
          </p:nvPr>
        </p:nvSpPr>
        <p:spPr>
          <a:xfrm>
            <a:off x="0" y="-1379077"/>
            <a:ext cx="4926919" cy="3677660"/>
          </a:xfrm>
        </p:spPr>
        <p:txBody>
          <a:bodyPr vert="horz" lIns="91440" tIns="45720" rIns="91440" bIns="45720" rtlCol="0" anchor="ctr">
            <a:normAutofit/>
          </a:bodyPr>
          <a:lstStyle/>
          <a:p>
            <a:r>
              <a:rPr lang="en-US" sz="2400" dirty="0">
                <a:solidFill>
                  <a:srgbClr val="FFFFFF"/>
                </a:solidFill>
              </a:rPr>
              <a:t> No Parking on Sidewalk</a:t>
            </a:r>
          </a:p>
        </p:txBody>
      </p:sp>
      <p:graphicFrame>
        <p:nvGraphicFramePr>
          <p:cNvPr id="22" name="TextBox 3">
            <a:extLst>
              <a:ext uri="{FF2B5EF4-FFF2-40B4-BE49-F238E27FC236}">
                <a16:creationId xmlns:a16="http://schemas.microsoft.com/office/drawing/2014/main" id="{48E24785-144B-43F8-B281-D15252D629FF}"/>
              </a:ext>
            </a:extLst>
          </p:cNvPr>
          <p:cNvGraphicFramePr/>
          <p:nvPr>
            <p:extLst>
              <p:ext uri="{D42A27DB-BD31-4B8C-83A1-F6EECF244321}">
                <p14:modId xmlns:p14="http://schemas.microsoft.com/office/powerpoint/2010/main" val="1663040925"/>
              </p:ext>
            </p:extLst>
          </p:nvPr>
        </p:nvGraphicFramePr>
        <p:xfrm>
          <a:off x="136307" y="773987"/>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ar parked on the side of a road&#10;&#10;Description automatically generated">
            <a:extLst>
              <a:ext uri="{FF2B5EF4-FFF2-40B4-BE49-F238E27FC236}">
                <a16:creationId xmlns:a16="http://schemas.microsoft.com/office/drawing/2014/main" id="{2B35EA2C-684E-9D05-A2F0-E5F05A65D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5357" y="332868"/>
            <a:ext cx="4650336" cy="3576659"/>
          </a:xfrm>
          <a:prstGeom prst="rect">
            <a:avLst/>
          </a:prstGeom>
        </p:spPr>
      </p:pic>
      <p:pic>
        <p:nvPicPr>
          <p:cNvPr id="5" name="Picture 4" descr="A blue car parked on the side of a road&#10;&#10;Description automatically generated">
            <a:extLst>
              <a:ext uri="{FF2B5EF4-FFF2-40B4-BE49-F238E27FC236}">
                <a16:creationId xmlns:a16="http://schemas.microsoft.com/office/drawing/2014/main" id="{5A5CDA77-85A5-8A07-5826-3D29771FB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5357" y="3909527"/>
            <a:ext cx="4650336" cy="2848402"/>
          </a:xfrm>
          <a:prstGeom prst="rect">
            <a:avLst/>
          </a:prstGeom>
        </p:spPr>
      </p:pic>
      <p:sp>
        <p:nvSpPr>
          <p:cNvPr id="6" name="Rectangle 5">
            <a:extLst>
              <a:ext uri="{FF2B5EF4-FFF2-40B4-BE49-F238E27FC236}">
                <a16:creationId xmlns:a16="http://schemas.microsoft.com/office/drawing/2014/main" id="{0AA581A9-9EC2-7B59-A52F-3BC6F658BF15}"/>
              </a:ext>
            </a:extLst>
          </p:cNvPr>
          <p:cNvSpPr/>
          <p:nvPr/>
        </p:nvSpPr>
        <p:spPr>
          <a:xfrm>
            <a:off x="8840920" y="2006483"/>
            <a:ext cx="571500" cy="292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56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2A5E8D-0DB5-4A03-B979-19738130DC26}"/>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4CBFA9A-DD71-3CAE-F8A9-6F1F5C8DED33}"/>
              </a:ext>
            </a:extLst>
          </p:cNvPr>
          <p:cNvSpPr>
            <a:spLocks noGrp="1"/>
          </p:cNvSpPr>
          <p:nvPr>
            <p:ph type="title"/>
          </p:nvPr>
        </p:nvSpPr>
        <p:spPr>
          <a:xfrm>
            <a:off x="1036550" y="-67734"/>
            <a:ext cx="8534400" cy="1507067"/>
          </a:xfrm>
        </p:spPr>
        <p:txBody>
          <a:bodyPr>
            <a:normAutofit/>
          </a:bodyPr>
          <a:lstStyle/>
          <a:p>
            <a:r>
              <a:rPr lang="en-US" sz="4800" spc="-50" dirty="0">
                <a:solidFill>
                  <a:schemeClr val="tx1">
                    <a:lumMod val="75000"/>
                    <a:lumOff val="25000"/>
                  </a:schemeClr>
                </a:solidFill>
                <a:latin typeface="+mj-lt"/>
                <a:ea typeface="+mj-ea"/>
                <a:cs typeface="+mj-cs"/>
              </a:rPr>
              <a:t> Parked Opposing Traffic </a:t>
            </a:r>
            <a:br>
              <a:rPr lang="en-US" sz="4800" spc="-50" dirty="0">
                <a:solidFill>
                  <a:schemeClr val="tx1">
                    <a:lumMod val="75000"/>
                    <a:lumOff val="25000"/>
                  </a:schemeClr>
                </a:solidFill>
                <a:latin typeface="+mj-lt"/>
                <a:ea typeface="+mj-ea"/>
                <a:cs typeface="+mj-cs"/>
              </a:rPr>
            </a:br>
            <a:endParaRPr lang="en-US" dirty="0"/>
          </a:p>
        </p:txBody>
      </p:sp>
      <p:graphicFrame>
        <p:nvGraphicFramePr>
          <p:cNvPr id="12" name="Content Placeholder 7">
            <a:extLst>
              <a:ext uri="{FF2B5EF4-FFF2-40B4-BE49-F238E27FC236}">
                <a16:creationId xmlns:a16="http://schemas.microsoft.com/office/drawing/2014/main" id="{8B05EB7F-71E3-CDDE-A96D-34D20FA87C10}"/>
              </a:ext>
            </a:extLst>
          </p:cNvPr>
          <p:cNvGraphicFramePr>
            <a:graphicFrameLocks noGrp="1"/>
          </p:cNvGraphicFramePr>
          <p:nvPr>
            <p:ph idx="1"/>
            <p:extLst>
              <p:ext uri="{D42A27DB-BD31-4B8C-83A1-F6EECF244321}">
                <p14:modId xmlns:p14="http://schemas.microsoft.com/office/powerpoint/2010/main" val="969784891"/>
              </p:ext>
            </p:extLst>
          </p:nvPr>
        </p:nvGraphicFramePr>
        <p:xfrm>
          <a:off x="0" y="685799"/>
          <a:ext cx="8534400"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7BBC0844-ACAE-256E-E31F-F63891BB0F4F}"/>
              </a:ext>
            </a:extLst>
          </p:cNvPr>
          <p:cNvPicPr>
            <a:picLocks noChangeAspect="1"/>
          </p:cNvPicPr>
          <p:nvPr/>
        </p:nvPicPr>
        <p:blipFill>
          <a:blip r:embed="rId7"/>
          <a:stretch>
            <a:fillRect/>
          </a:stretch>
        </p:blipFill>
        <p:spPr>
          <a:xfrm>
            <a:off x="7675927" y="1084012"/>
            <a:ext cx="4395297" cy="2074055"/>
          </a:xfrm>
          <a:prstGeom prst="rect">
            <a:avLst/>
          </a:prstGeom>
        </p:spPr>
      </p:pic>
      <p:pic>
        <p:nvPicPr>
          <p:cNvPr id="3" name="Picture 2">
            <a:extLst>
              <a:ext uri="{FF2B5EF4-FFF2-40B4-BE49-F238E27FC236}">
                <a16:creationId xmlns:a16="http://schemas.microsoft.com/office/drawing/2014/main" id="{EE386C0F-032A-AC46-057C-5CAE1BB2F222}"/>
              </a:ext>
            </a:extLst>
          </p:cNvPr>
          <p:cNvPicPr>
            <a:picLocks noChangeAspect="1"/>
          </p:cNvPicPr>
          <p:nvPr/>
        </p:nvPicPr>
        <p:blipFill>
          <a:blip r:embed="rId8"/>
          <a:stretch>
            <a:fillRect/>
          </a:stretch>
        </p:blipFill>
        <p:spPr>
          <a:xfrm>
            <a:off x="7675927" y="3984770"/>
            <a:ext cx="4395297" cy="2234609"/>
          </a:xfrm>
          <a:prstGeom prst="rect">
            <a:avLst/>
          </a:prstGeom>
        </p:spPr>
      </p:pic>
    </p:spTree>
    <p:extLst>
      <p:ext uri="{BB962C8B-B14F-4D97-AF65-F5344CB8AC3E}">
        <p14:creationId xmlns:p14="http://schemas.microsoft.com/office/powerpoint/2010/main" val="273467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00BC-A9F2-D472-1DDB-20110E2D1832}"/>
              </a:ext>
            </a:extLst>
          </p:cNvPr>
          <p:cNvSpPr>
            <a:spLocks noGrp="1"/>
          </p:cNvSpPr>
          <p:nvPr>
            <p:ph type="title"/>
          </p:nvPr>
        </p:nvSpPr>
        <p:spPr>
          <a:xfrm>
            <a:off x="4670550" y="179012"/>
            <a:ext cx="8534400" cy="1507067"/>
          </a:xfrm>
        </p:spPr>
        <p:txBody>
          <a:bodyPr>
            <a:normAutofit/>
          </a:bodyPr>
          <a:lstStyle/>
          <a:p>
            <a:r>
              <a:rPr lang="en-US" spc="-50" dirty="0">
                <a:latin typeface="+mj-lt"/>
                <a:ea typeface="+mj-ea"/>
                <a:cs typeface="+mj-cs"/>
              </a:rPr>
              <a:t> Too Far from the Curb</a:t>
            </a:r>
            <a:br>
              <a:rPr lang="en-US" spc="-50" dirty="0">
                <a:latin typeface="+mj-lt"/>
                <a:ea typeface="+mj-ea"/>
                <a:cs typeface="+mj-cs"/>
              </a:rPr>
            </a:br>
            <a:endParaRPr lang="en-US" dirty="0"/>
          </a:p>
        </p:txBody>
      </p:sp>
      <p:sp>
        <p:nvSpPr>
          <p:cNvPr id="5" name="Content Placeholder 4">
            <a:extLst>
              <a:ext uri="{FF2B5EF4-FFF2-40B4-BE49-F238E27FC236}">
                <a16:creationId xmlns:a16="http://schemas.microsoft.com/office/drawing/2014/main" id="{45E5E9CA-7126-2639-1911-0149328B9CE2}"/>
              </a:ext>
            </a:extLst>
          </p:cNvPr>
          <p:cNvSpPr>
            <a:spLocks noGrp="1"/>
          </p:cNvSpPr>
          <p:nvPr>
            <p:ph idx="1"/>
          </p:nvPr>
        </p:nvSpPr>
        <p:spPr>
          <a:xfrm>
            <a:off x="4670550" y="1148561"/>
            <a:ext cx="6515947" cy="4023360"/>
          </a:xfrm>
        </p:spPr>
        <p:txBody>
          <a:bodyPr>
            <a:normAutofit lnSpcReduction="10000"/>
          </a:bodyPr>
          <a:lstStyle/>
          <a:p>
            <a:pPr marL="0" indent="0" algn="ctr" defTabSz="914400">
              <a:spcAft>
                <a:spcPts val="600"/>
              </a:spcAft>
              <a:buClr>
                <a:schemeClr val="accent1"/>
              </a:buClr>
              <a:buNone/>
            </a:pPr>
            <a:r>
              <a:rPr lang="en-US" sz="1900" dirty="0">
                <a:solidFill>
                  <a:schemeClr val="tx1"/>
                </a:solidFill>
              </a:rPr>
              <a:t>Ordinance States: 615-45 Parking Prohibited areas</a:t>
            </a:r>
          </a:p>
          <a:p>
            <a:pPr marL="0" indent="0" defTabSz="914400">
              <a:spcAft>
                <a:spcPts val="600"/>
              </a:spcAft>
              <a:buClr>
                <a:schemeClr val="accent1"/>
              </a:buClr>
              <a:buNone/>
            </a:pPr>
            <a:r>
              <a:rPr lang="en-US" sz="1900" b="0" i="0" dirty="0">
                <a:solidFill>
                  <a:schemeClr val="tx1"/>
                </a:solidFill>
                <a:effectLst/>
                <a:latin typeface="freight-sans-pro"/>
              </a:rPr>
              <a:t>Except when necessary in obedience to traffic regulations or traffic signs or signals or where angle parking is permitted, the operator of a vehicle shall not stop, stand or park such vehicle on the highway within a business or residence district other than parallel with the edge of the highway, headed in the direction of authorized traffic movement and with the right-hand wheels on a two-way highway or the curbside wheels on a one-way highway within nine inches of the edge of the highway or curb. Vehicles which, because of the type or construction, cannot load or unload parallel to the curb shall be exempt, while loading or unloading only, from the requirements of standing parallel to the curb.</a:t>
            </a:r>
            <a:endParaRPr lang="en-US" sz="1900" dirty="0">
              <a:solidFill>
                <a:schemeClr val="tx1"/>
              </a:solidFill>
            </a:endParaRPr>
          </a:p>
          <a:p>
            <a:endParaRPr lang="en-US" sz="1900" dirty="0"/>
          </a:p>
        </p:txBody>
      </p:sp>
      <p:pic>
        <p:nvPicPr>
          <p:cNvPr id="3" name="Picture 2">
            <a:extLst>
              <a:ext uri="{FF2B5EF4-FFF2-40B4-BE49-F238E27FC236}">
                <a16:creationId xmlns:a16="http://schemas.microsoft.com/office/drawing/2014/main" id="{9B8F0E44-C36B-E5E5-DAA3-DC016692A0AA}"/>
              </a:ext>
            </a:extLst>
          </p:cNvPr>
          <p:cNvPicPr>
            <a:picLocks noChangeAspect="1"/>
          </p:cNvPicPr>
          <p:nvPr/>
        </p:nvPicPr>
        <p:blipFill rotWithShape="1">
          <a:blip r:embed="rId2"/>
          <a:srcRect r="20140" b="-2"/>
          <a:stretch/>
        </p:blipFill>
        <p:spPr>
          <a:xfrm>
            <a:off x="225541" y="1032921"/>
            <a:ext cx="4445009" cy="3684358"/>
          </a:xfrm>
          <a:prstGeom prst="rect">
            <a:avLst/>
          </a:prstGeom>
        </p:spPr>
      </p:pic>
    </p:spTree>
    <p:extLst>
      <p:ext uri="{BB962C8B-B14F-4D97-AF65-F5344CB8AC3E}">
        <p14:creationId xmlns:p14="http://schemas.microsoft.com/office/powerpoint/2010/main" val="145700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A1B85-6354-4A40-8FC6-57A201FA2F59}"/>
              </a:ext>
            </a:extLst>
          </p:cNvPr>
          <p:cNvSpPr>
            <a:spLocks noGrp="1"/>
          </p:cNvSpPr>
          <p:nvPr>
            <p:ph type="title"/>
          </p:nvPr>
        </p:nvSpPr>
        <p:spPr>
          <a:xfrm>
            <a:off x="4955341" y="-67260"/>
            <a:ext cx="6935614" cy="1450757"/>
          </a:xfrm>
        </p:spPr>
        <p:txBody>
          <a:bodyPr>
            <a:normAutofit/>
          </a:bodyPr>
          <a:lstStyle/>
          <a:p>
            <a:r>
              <a:rPr lang="en-US" dirty="0"/>
              <a:t>Blocking Street or Lane</a:t>
            </a:r>
          </a:p>
        </p:txBody>
      </p:sp>
      <p:sp>
        <p:nvSpPr>
          <p:cNvPr id="8" name="Content Placeholder 7">
            <a:extLst>
              <a:ext uri="{FF2B5EF4-FFF2-40B4-BE49-F238E27FC236}">
                <a16:creationId xmlns:a16="http://schemas.microsoft.com/office/drawing/2014/main" id="{98C47198-F07E-4E40-97E4-1F9A403E49C6}"/>
              </a:ext>
            </a:extLst>
          </p:cNvPr>
          <p:cNvSpPr>
            <a:spLocks noGrp="1"/>
          </p:cNvSpPr>
          <p:nvPr>
            <p:ph idx="1"/>
          </p:nvPr>
        </p:nvSpPr>
        <p:spPr>
          <a:xfrm>
            <a:off x="4911339" y="326548"/>
            <a:ext cx="6368142" cy="3670180"/>
          </a:xfrm>
        </p:spPr>
        <p:txBody>
          <a:bodyPr>
            <a:normAutofit/>
          </a:bodyPr>
          <a:lstStyle/>
          <a:p>
            <a:pPr>
              <a:buFont typeface="Arial" panose="020B0604020202020204" pitchFamily="34" charset="0"/>
              <a:buChar char="•"/>
            </a:pPr>
            <a:r>
              <a:rPr lang="en-US" b="1" dirty="0">
                <a:solidFill>
                  <a:schemeClr val="tx1"/>
                </a:solidFill>
              </a:rPr>
              <a:t>Any vehicles in a lane or street that limit other vehicles getting by is considered blocking</a:t>
            </a:r>
          </a:p>
          <a:p>
            <a:pPr>
              <a:buFont typeface="Arial" panose="020B0604020202020204" pitchFamily="34" charset="0"/>
              <a:buChar char="•"/>
            </a:pPr>
            <a:r>
              <a:rPr lang="en-US" b="1" dirty="0">
                <a:solidFill>
                  <a:schemeClr val="tx1"/>
                </a:solidFill>
              </a:rPr>
              <a:t>Blocking a street or lane can be considered a hazard.</a:t>
            </a:r>
          </a:p>
          <a:p>
            <a:pPr marL="0" indent="0">
              <a:buNone/>
            </a:pPr>
            <a:endParaRPr lang="en-US" dirty="0"/>
          </a:p>
        </p:txBody>
      </p:sp>
      <p:sp>
        <p:nvSpPr>
          <p:cNvPr id="4" name="Rectangle 3">
            <a:extLst>
              <a:ext uri="{FF2B5EF4-FFF2-40B4-BE49-F238E27FC236}">
                <a16:creationId xmlns:a16="http://schemas.microsoft.com/office/drawing/2014/main" id="{DCE0F464-481A-49BA-AC40-BFFF53C4E4BA}"/>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EDE090-987F-1DB3-37C8-EE29AD9C7309}"/>
              </a:ext>
            </a:extLst>
          </p:cNvPr>
          <p:cNvPicPr>
            <a:picLocks noChangeAspect="1"/>
          </p:cNvPicPr>
          <p:nvPr/>
        </p:nvPicPr>
        <p:blipFill>
          <a:blip r:embed="rId2"/>
          <a:stretch>
            <a:fillRect/>
          </a:stretch>
        </p:blipFill>
        <p:spPr>
          <a:xfrm>
            <a:off x="4911339" y="3487723"/>
            <a:ext cx="5649478" cy="2610990"/>
          </a:xfrm>
          <a:prstGeom prst="rect">
            <a:avLst/>
          </a:prstGeom>
        </p:spPr>
      </p:pic>
      <p:pic>
        <p:nvPicPr>
          <p:cNvPr id="5" name="Picture 4" descr="A black car parked next to a black car&#10;&#10;Description automatically generated">
            <a:extLst>
              <a:ext uri="{FF2B5EF4-FFF2-40B4-BE49-F238E27FC236}">
                <a16:creationId xmlns:a16="http://schemas.microsoft.com/office/drawing/2014/main" id="{0661A8D7-6198-E3E2-3280-104E8DE2E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30" y="824407"/>
            <a:ext cx="3511208" cy="3647030"/>
          </a:xfrm>
          <a:prstGeom prst="rect">
            <a:avLst/>
          </a:prstGeom>
        </p:spPr>
      </p:pic>
    </p:spTree>
    <p:extLst>
      <p:ext uri="{BB962C8B-B14F-4D97-AF65-F5344CB8AC3E}">
        <p14:creationId xmlns:p14="http://schemas.microsoft.com/office/powerpoint/2010/main" val="3020745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C235-B2A0-AB7D-B29D-CBB269C97DA0}"/>
              </a:ext>
            </a:extLst>
          </p:cNvPr>
          <p:cNvSpPr>
            <a:spLocks noGrp="1"/>
          </p:cNvSpPr>
          <p:nvPr>
            <p:ph type="title" idx="4294967295"/>
          </p:nvPr>
        </p:nvSpPr>
        <p:spPr>
          <a:xfrm>
            <a:off x="0" y="-138113"/>
            <a:ext cx="6573838" cy="1450976"/>
          </a:xfrm>
        </p:spPr>
        <p:txBody>
          <a:bodyPr>
            <a:normAutofit/>
          </a:bodyPr>
          <a:lstStyle/>
          <a:p>
            <a:r>
              <a:rPr lang="en-US" dirty="0"/>
              <a:t> Blocking Garage</a:t>
            </a:r>
          </a:p>
        </p:txBody>
      </p:sp>
      <p:sp>
        <p:nvSpPr>
          <p:cNvPr id="3" name="Content Placeholder 2">
            <a:extLst>
              <a:ext uri="{FF2B5EF4-FFF2-40B4-BE49-F238E27FC236}">
                <a16:creationId xmlns:a16="http://schemas.microsoft.com/office/drawing/2014/main" id="{F2F38114-F6C8-F9A3-F467-83E1534CB3E8}"/>
              </a:ext>
            </a:extLst>
          </p:cNvPr>
          <p:cNvSpPr>
            <a:spLocks noGrp="1"/>
          </p:cNvSpPr>
          <p:nvPr>
            <p:ph idx="4294967295"/>
          </p:nvPr>
        </p:nvSpPr>
        <p:spPr>
          <a:xfrm>
            <a:off x="0" y="1117600"/>
            <a:ext cx="6573838" cy="3670300"/>
          </a:xfrm>
        </p:spPr>
        <p:txBody>
          <a:bodyPr>
            <a:normAutofit/>
          </a:bodyPr>
          <a:lstStyle/>
          <a:p>
            <a:r>
              <a:rPr lang="en-US" dirty="0">
                <a:solidFill>
                  <a:schemeClr val="tx1"/>
                </a:solidFill>
              </a:rPr>
              <a:t>City Ordinance states: 615-48 Blocking garage entrance: </a:t>
            </a:r>
            <a:r>
              <a:rPr lang="en-US" b="0" i="0" dirty="0">
                <a:solidFill>
                  <a:schemeClr val="tx1"/>
                </a:solidFill>
                <a:effectLst/>
                <a:latin typeface="freight-sans-pro"/>
              </a:rPr>
              <a:t>No person shall park a vehicle at any time in front of, opposite to, or in such a position as to block entrance to or exit by a vehicle from a garage or driveway. The only exception to this is on streets with widths of 20 feet or more where said vehicle is able to park on an apron to a garage and it is able to be more than 50% off the roadway, and it is not parked on a sidewalk.</a:t>
            </a:r>
            <a:r>
              <a:rPr lang="en-US" dirty="0">
                <a:solidFill>
                  <a:schemeClr val="tx1"/>
                </a:solidFill>
              </a:rPr>
              <a:t> </a:t>
            </a:r>
          </a:p>
          <a:p>
            <a:endParaRPr lang="en-US" dirty="0"/>
          </a:p>
        </p:txBody>
      </p:sp>
      <p:pic>
        <p:nvPicPr>
          <p:cNvPr id="7" name="Graphic 6" descr="Park scene">
            <a:extLst>
              <a:ext uri="{FF2B5EF4-FFF2-40B4-BE49-F238E27FC236}">
                <a16:creationId xmlns:a16="http://schemas.microsoft.com/office/drawing/2014/main" id="{9F9F66EC-DF0C-B993-328D-837A88D73F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1538" y="4547360"/>
            <a:ext cx="2310640" cy="2310640"/>
          </a:xfrm>
          <a:prstGeom prst="rect">
            <a:avLst/>
          </a:prstGeom>
        </p:spPr>
      </p:pic>
      <p:pic>
        <p:nvPicPr>
          <p:cNvPr id="4" name="Picture 3" descr="A car parked in a garage&#10;&#10;Description automatically generated">
            <a:extLst>
              <a:ext uri="{FF2B5EF4-FFF2-40B4-BE49-F238E27FC236}">
                <a16:creationId xmlns:a16="http://schemas.microsoft.com/office/drawing/2014/main" id="{D8B53960-A2FE-E383-C0C0-344D009B6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677" y="161286"/>
            <a:ext cx="5183323" cy="2705360"/>
          </a:xfrm>
          <a:prstGeom prst="rect">
            <a:avLst/>
          </a:prstGeom>
        </p:spPr>
      </p:pic>
      <p:pic>
        <p:nvPicPr>
          <p:cNvPr id="5" name="Picture 4" descr="A car parked in front of a garage&#10;&#10;Description automatically generated">
            <a:extLst>
              <a:ext uri="{FF2B5EF4-FFF2-40B4-BE49-F238E27FC236}">
                <a16:creationId xmlns:a16="http://schemas.microsoft.com/office/drawing/2014/main" id="{C0E0CBF4-949E-6348-422F-A52B72B94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8677" y="3154164"/>
            <a:ext cx="5071027" cy="3267472"/>
          </a:xfrm>
          <a:prstGeom prst="rect">
            <a:avLst/>
          </a:prstGeom>
        </p:spPr>
      </p:pic>
    </p:spTree>
    <p:extLst>
      <p:ext uri="{BB962C8B-B14F-4D97-AF65-F5344CB8AC3E}">
        <p14:creationId xmlns:p14="http://schemas.microsoft.com/office/powerpoint/2010/main" val="1111997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2D82-EDD5-4C11-999A-015EDED299BC}"/>
              </a:ext>
            </a:extLst>
          </p:cNvPr>
          <p:cNvSpPr>
            <a:spLocks noGrp="1"/>
          </p:cNvSpPr>
          <p:nvPr>
            <p:ph type="ctrTitle"/>
          </p:nvPr>
        </p:nvSpPr>
        <p:spPr>
          <a:xfrm>
            <a:off x="436569" y="605719"/>
            <a:ext cx="4714433" cy="5172401"/>
          </a:xfrm>
        </p:spPr>
        <p:txBody>
          <a:bodyPr>
            <a:noAutofit/>
          </a:bodyPr>
          <a:lstStyle/>
          <a:p>
            <a:r>
              <a:rPr lang="en-US" sz="6000" dirty="0"/>
              <a:t>What does the Allentown Parking Authority do</a:t>
            </a:r>
            <a:r>
              <a:rPr lang="en-US" sz="6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962CC964-E642-491D-863F-368EE6B2D113}"/>
              </a:ext>
            </a:extLst>
          </p:cNvPr>
          <p:cNvPicPr>
            <a:picLocks noChangeAspect="1"/>
          </p:cNvPicPr>
          <p:nvPr/>
        </p:nvPicPr>
        <p:blipFill rotWithShape="1">
          <a:blip r:embed="rId2">
            <a:extLst>
              <a:ext uri="{28A0092B-C50C-407E-A947-70E740481C1C}">
                <a14:useLocalDpi xmlns:a14="http://schemas.microsoft.com/office/drawing/2010/main" val="0"/>
              </a:ext>
            </a:extLst>
          </a:blip>
          <a:srcRect l="4795" r="4482" b="3"/>
          <a:stretch/>
        </p:blipFill>
        <p:spPr>
          <a:xfrm>
            <a:off x="5663682" y="0"/>
            <a:ext cx="6528318" cy="6857990"/>
          </a:xfrm>
          <a:prstGeom prst="rect">
            <a:avLst/>
          </a:prstGeom>
        </p:spPr>
      </p:pic>
    </p:spTree>
    <p:extLst>
      <p:ext uri="{BB962C8B-B14F-4D97-AF65-F5344CB8AC3E}">
        <p14:creationId xmlns:p14="http://schemas.microsoft.com/office/powerpoint/2010/main" val="22761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6DA4-7B5C-678B-9FA0-3E1362CBCC31}"/>
              </a:ext>
            </a:extLst>
          </p:cNvPr>
          <p:cNvSpPr>
            <a:spLocks noGrp="1"/>
          </p:cNvSpPr>
          <p:nvPr>
            <p:ph type="title"/>
          </p:nvPr>
        </p:nvSpPr>
        <p:spPr>
          <a:xfrm>
            <a:off x="502341" y="551056"/>
            <a:ext cx="3690257" cy="1450757"/>
          </a:xfrm>
        </p:spPr>
        <p:txBody>
          <a:bodyPr>
            <a:normAutofit/>
          </a:bodyPr>
          <a:lstStyle/>
          <a:p>
            <a:r>
              <a:rPr lang="en-US" sz="5400" dirty="0"/>
              <a:t>72 Hour </a:t>
            </a:r>
          </a:p>
        </p:txBody>
      </p:sp>
      <p:sp>
        <p:nvSpPr>
          <p:cNvPr id="3" name="Content Placeholder 2">
            <a:extLst>
              <a:ext uri="{FF2B5EF4-FFF2-40B4-BE49-F238E27FC236}">
                <a16:creationId xmlns:a16="http://schemas.microsoft.com/office/drawing/2014/main" id="{0B86335E-0180-B7DB-7897-B6AD2064C3E9}"/>
              </a:ext>
            </a:extLst>
          </p:cNvPr>
          <p:cNvSpPr>
            <a:spLocks noGrp="1"/>
          </p:cNvSpPr>
          <p:nvPr>
            <p:ph idx="1"/>
          </p:nvPr>
        </p:nvSpPr>
        <p:spPr>
          <a:xfrm>
            <a:off x="-83890" y="822121"/>
            <a:ext cx="5879401" cy="6035879"/>
          </a:xfrm>
        </p:spPr>
        <p:txBody>
          <a:bodyPr>
            <a:normAutofit/>
          </a:bodyPr>
          <a:lstStyle/>
          <a:p>
            <a:r>
              <a:rPr lang="en-US" sz="2400" dirty="0">
                <a:solidFill>
                  <a:schemeClr val="tx1"/>
                </a:solidFill>
              </a:rPr>
              <a:t>City Ordinance States: 615-52 Storage of vehicles on streets</a:t>
            </a:r>
          </a:p>
          <a:p>
            <a:r>
              <a:rPr lang="en-US" sz="2400" b="0" i="0" dirty="0">
                <a:solidFill>
                  <a:schemeClr val="tx1"/>
                </a:solidFill>
                <a:effectLst/>
                <a:latin typeface="freight-sans-pro"/>
              </a:rPr>
              <a:t>No vehicle shall be stored upon any street. As used herein, "stored" shall mean the parking of a vehicle in one place upon any street continuously for over 72 hours.</a:t>
            </a:r>
            <a:endParaRPr lang="en-US" sz="2400" dirty="0">
              <a:solidFill>
                <a:schemeClr val="tx1"/>
              </a:solidFill>
            </a:endParaRPr>
          </a:p>
        </p:txBody>
      </p:sp>
      <p:pic>
        <p:nvPicPr>
          <p:cNvPr id="5" name="Picture 4" descr="Vintage english car">
            <a:extLst>
              <a:ext uri="{FF2B5EF4-FFF2-40B4-BE49-F238E27FC236}">
                <a16:creationId xmlns:a16="http://schemas.microsoft.com/office/drawing/2014/main" id="{C42F8A16-3996-0702-FAAB-5D22C9C13C4F}"/>
              </a:ext>
            </a:extLst>
          </p:cNvPr>
          <p:cNvPicPr>
            <a:picLocks noChangeAspect="1"/>
          </p:cNvPicPr>
          <p:nvPr/>
        </p:nvPicPr>
        <p:blipFill rotWithShape="1">
          <a:blip r:embed="rId2">
            <a:extLst>
              <a:ext uri="{28A0092B-C50C-407E-A947-70E740481C1C}">
                <a14:useLocalDpi xmlns:a14="http://schemas.microsoft.com/office/drawing/2010/main" val="0"/>
              </a:ext>
            </a:extLst>
          </a:blip>
          <a:srcRect r="13211" b="-1"/>
          <a:stretch/>
        </p:blipFill>
        <p:spPr>
          <a:xfrm>
            <a:off x="6261600" y="1779475"/>
            <a:ext cx="5754231" cy="4425644"/>
          </a:xfrm>
          <a:prstGeom prst="rect">
            <a:avLst/>
          </a:prstGeom>
        </p:spPr>
      </p:pic>
    </p:spTree>
    <p:extLst>
      <p:ext uri="{BB962C8B-B14F-4D97-AF65-F5344CB8AC3E}">
        <p14:creationId xmlns:p14="http://schemas.microsoft.com/office/powerpoint/2010/main" val="199612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3864-EC7E-421C-B8DE-593F1EB7B8DB}"/>
              </a:ext>
            </a:extLst>
          </p:cNvPr>
          <p:cNvSpPr>
            <a:spLocks noGrp="1"/>
          </p:cNvSpPr>
          <p:nvPr>
            <p:ph type="title"/>
          </p:nvPr>
        </p:nvSpPr>
        <p:spPr>
          <a:xfrm>
            <a:off x="3902000" y="481413"/>
            <a:ext cx="4267200" cy="1351472"/>
          </a:xfrm>
        </p:spPr>
        <p:txBody>
          <a:bodyPr>
            <a:normAutofit/>
          </a:bodyPr>
          <a:lstStyle/>
          <a:p>
            <a:pPr algn="ctr"/>
            <a:r>
              <a:rPr lang="en-US" dirty="0">
                <a:solidFill>
                  <a:schemeClr val="tx1">
                    <a:lumMod val="85000"/>
                    <a:lumOff val="15000"/>
                  </a:schemeClr>
                </a:solidFill>
              </a:rPr>
              <a:t>72-HR Process</a:t>
            </a:r>
          </a:p>
        </p:txBody>
      </p:sp>
      <p:sp>
        <p:nvSpPr>
          <p:cNvPr id="4" name="Content Placeholder 3">
            <a:extLst>
              <a:ext uri="{FF2B5EF4-FFF2-40B4-BE49-F238E27FC236}">
                <a16:creationId xmlns:a16="http://schemas.microsoft.com/office/drawing/2014/main" id="{F4F59B81-87DE-4F1D-92DF-DC8EC99FFF6B}"/>
              </a:ext>
            </a:extLst>
          </p:cNvPr>
          <p:cNvSpPr>
            <a:spLocks noGrp="1"/>
          </p:cNvSpPr>
          <p:nvPr>
            <p:ph idx="1"/>
          </p:nvPr>
        </p:nvSpPr>
        <p:spPr>
          <a:xfrm>
            <a:off x="4198966" y="2147357"/>
            <a:ext cx="3810000" cy="4101042"/>
          </a:xfrm>
        </p:spPr>
        <p:txBody>
          <a:bodyPr>
            <a:normAutofit/>
          </a:bodyPr>
          <a:lstStyle/>
          <a:p>
            <a:pPr>
              <a:buFont typeface="Arial" panose="020B0604020202020204" pitchFamily="34" charset="0"/>
              <a:buChar char="•"/>
            </a:pPr>
            <a:r>
              <a:rPr lang="en-US" sz="1700" dirty="0">
                <a:solidFill>
                  <a:schemeClr val="tx1">
                    <a:lumMod val="85000"/>
                    <a:lumOff val="15000"/>
                  </a:schemeClr>
                </a:solidFill>
              </a:rPr>
              <a:t> A 72-hour complaint was made either by an officer or the public</a:t>
            </a:r>
          </a:p>
          <a:p>
            <a:pPr>
              <a:buFont typeface="Arial" panose="020B0604020202020204" pitchFamily="34" charset="0"/>
              <a:buChar char="•"/>
            </a:pPr>
            <a:r>
              <a:rPr lang="en-US" sz="1700" dirty="0">
                <a:solidFill>
                  <a:schemeClr val="tx1">
                    <a:lumMod val="85000"/>
                    <a:lumOff val="15000"/>
                  </a:schemeClr>
                </a:solidFill>
              </a:rPr>
              <a:t>The tires that are closest to the street will get chalked</a:t>
            </a:r>
          </a:p>
          <a:p>
            <a:pPr>
              <a:buFont typeface="Arial" panose="020B0604020202020204" pitchFamily="34" charset="0"/>
              <a:buChar char="•"/>
            </a:pPr>
            <a:r>
              <a:rPr lang="en-US" sz="1700" dirty="0">
                <a:solidFill>
                  <a:schemeClr val="tx1">
                    <a:lumMod val="85000"/>
                    <a:lumOff val="15000"/>
                  </a:schemeClr>
                </a:solidFill>
              </a:rPr>
              <a:t>Chalk will start at the center of the tire and go out about a foot and a half</a:t>
            </a:r>
          </a:p>
          <a:p>
            <a:pPr>
              <a:buFont typeface="Arial" panose="020B0604020202020204" pitchFamily="34" charset="0"/>
              <a:buChar char="•"/>
            </a:pPr>
            <a:r>
              <a:rPr lang="en-US" sz="1700" dirty="0">
                <a:solidFill>
                  <a:schemeClr val="tx1">
                    <a:lumMod val="85000"/>
                    <a:lumOff val="15000"/>
                  </a:schemeClr>
                </a:solidFill>
              </a:rPr>
              <a:t>We also document the stem locations of the tire</a:t>
            </a:r>
          </a:p>
        </p:txBody>
      </p:sp>
      <p:pic>
        <p:nvPicPr>
          <p:cNvPr id="1032" name="Picture 8">
            <a:extLst>
              <a:ext uri="{FF2B5EF4-FFF2-40B4-BE49-F238E27FC236}">
                <a16:creationId xmlns:a16="http://schemas.microsoft.com/office/drawing/2014/main" id="{F10E696B-9173-4440-969D-BDCBB2FE40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98"/>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AADD2DA-33E2-4E98-90AD-43DB0587A9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79"/>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73C39CE-17A2-4487-8929-2887A65F6F13}"/>
              </a:ext>
            </a:extLst>
          </p:cNvPr>
          <p:cNvSpPr/>
          <p:nvPr/>
        </p:nvSpPr>
        <p:spPr>
          <a:xfrm>
            <a:off x="0" y="6294120"/>
            <a:ext cx="12192000" cy="56388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E07F871-40C7-4FF2-9346-D2D78E2FFB2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30364193-AF90-4B50-AEB8-5A17204ED40D}"/>
              </a:ext>
            </a:extLst>
          </p:cNvPr>
          <p:cNvSpPr>
            <a:spLocks noChangeArrowheads="1"/>
          </p:cNvSpPr>
          <p:nvPr/>
        </p:nvSpPr>
        <p:spPr bwMode="auto">
          <a:xfrm flipV="1">
            <a:off x="-22394779" y="-22233148"/>
            <a:ext cx="7535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41132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0A1A-1897-BAF7-DD9F-F2F3918FFF19}"/>
              </a:ext>
            </a:extLst>
          </p:cNvPr>
          <p:cNvSpPr>
            <a:spLocks noGrp="1"/>
          </p:cNvSpPr>
          <p:nvPr>
            <p:ph type="title"/>
          </p:nvPr>
        </p:nvSpPr>
        <p:spPr>
          <a:xfrm>
            <a:off x="6411685" y="634946"/>
            <a:ext cx="5127171" cy="1450757"/>
          </a:xfrm>
        </p:spPr>
        <p:txBody>
          <a:bodyPr>
            <a:normAutofit/>
          </a:bodyPr>
          <a:lstStyle/>
          <a:p>
            <a:r>
              <a:rPr lang="en-US" dirty="0"/>
              <a:t>72- HR Process Cont’d</a:t>
            </a:r>
          </a:p>
        </p:txBody>
      </p:sp>
      <p:sp>
        <p:nvSpPr>
          <p:cNvPr id="3" name="Content Placeholder 2">
            <a:extLst>
              <a:ext uri="{FF2B5EF4-FFF2-40B4-BE49-F238E27FC236}">
                <a16:creationId xmlns:a16="http://schemas.microsoft.com/office/drawing/2014/main" id="{FDB7B00B-0221-E799-ACE6-DBDF0D12FDB3}"/>
              </a:ext>
            </a:extLst>
          </p:cNvPr>
          <p:cNvSpPr>
            <a:spLocks noGrp="1"/>
          </p:cNvSpPr>
          <p:nvPr>
            <p:ph idx="1"/>
          </p:nvPr>
        </p:nvSpPr>
        <p:spPr>
          <a:xfrm>
            <a:off x="6411684" y="1585519"/>
            <a:ext cx="4628228" cy="4283575"/>
          </a:xfrm>
        </p:spPr>
        <p:txBody>
          <a:bodyPr>
            <a:normAutofit/>
          </a:bodyPr>
          <a:lstStyle/>
          <a:p>
            <a:r>
              <a:rPr lang="en-US" dirty="0">
                <a:solidFill>
                  <a:schemeClr val="tx1"/>
                </a:solidFill>
              </a:rPr>
              <a:t>After we chalk the tires, we come back to recheck the vehicle in 3 days. If the vehicle is still present, we put a notice on the vehicle of when we plan to remove it from the street. </a:t>
            </a:r>
          </a:p>
        </p:txBody>
      </p:sp>
      <p:pic>
        <p:nvPicPr>
          <p:cNvPr id="7" name="Picture 6" descr="A pink paper with black text&#10;&#10;Description automatically generated">
            <a:extLst>
              <a:ext uri="{FF2B5EF4-FFF2-40B4-BE49-F238E27FC236}">
                <a16:creationId xmlns:a16="http://schemas.microsoft.com/office/drawing/2014/main" id="{CFB1B16D-9E0F-D774-804F-B2F6A0F17889}"/>
              </a:ext>
            </a:extLst>
          </p:cNvPr>
          <p:cNvPicPr>
            <a:picLocks noChangeAspect="1"/>
          </p:cNvPicPr>
          <p:nvPr/>
        </p:nvPicPr>
        <p:blipFill rotWithShape="1">
          <a:blip r:embed="rId2">
            <a:extLst>
              <a:ext uri="{28A0092B-C50C-407E-A947-70E740481C1C}">
                <a14:useLocalDpi xmlns:a14="http://schemas.microsoft.com/office/drawing/2010/main" val="0"/>
              </a:ext>
            </a:extLst>
          </a:blip>
          <a:srcRect l="11179" t="13084" r="3787" b="11959"/>
          <a:stretch/>
        </p:blipFill>
        <p:spPr>
          <a:xfrm>
            <a:off x="643192" y="1224619"/>
            <a:ext cx="5451627" cy="4088720"/>
          </a:xfrm>
          <a:prstGeom prst="rect">
            <a:avLst/>
          </a:prstGeom>
        </p:spPr>
      </p:pic>
    </p:spTree>
    <p:extLst>
      <p:ext uri="{BB962C8B-B14F-4D97-AF65-F5344CB8AC3E}">
        <p14:creationId xmlns:p14="http://schemas.microsoft.com/office/powerpoint/2010/main" val="1550340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1117-96D0-F047-A058-B4486121BAEF}"/>
              </a:ext>
            </a:extLst>
          </p:cNvPr>
          <p:cNvSpPr>
            <a:spLocks noGrp="1"/>
          </p:cNvSpPr>
          <p:nvPr>
            <p:ph type="title"/>
          </p:nvPr>
        </p:nvSpPr>
        <p:spPr>
          <a:xfrm>
            <a:off x="942392" y="87627"/>
            <a:ext cx="10325711" cy="1666501"/>
          </a:xfrm>
        </p:spPr>
        <p:txBody>
          <a:bodyPr>
            <a:normAutofit/>
          </a:bodyPr>
          <a:lstStyle/>
          <a:p>
            <a:r>
              <a:rPr lang="en-US" sz="4000" dirty="0">
                <a:solidFill>
                  <a:srgbClr val="FFFFFF"/>
                </a:solidFill>
              </a:rPr>
              <a:t>NO PARKING INFRONT OF DRIVEWAY</a:t>
            </a:r>
          </a:p>
        </p:txBody>
      </p:sp>
      <p:sp>
        <p:nvSpPr>
          <p:cNvPr id="3" name="Content Placeholder 2">
            <a:extLst>
              <a:ext uri="{FF2B5EF4-FFF2-40B4-BE49-F238E27FC236}">
                <a16:creationId xmlns:a16="http://schemas.microsoft.com/office/drawing/2014/main" id="{A1E13B19-0FB0-0059-F308-0FB412310ACE}"/>
              </a:ext>
            </a:extLst>
          </p:cNvPr>
          <p:cNvSpPr>
            <a:spLocks noGrp="1"/>
          </p:cNvSpPr>
          <p:nvPr>
            <p:ph idx="1"/>
          </p:nvPr>
        </p:nvSpPr>
        <p:spPr>
          <a:xfrm>
            <a:off x="833700" y="744252"/>
            <a:ext cx="10325711" cy="3305236"/>
          </a:xfrm>
        </p:spPr>
        <p:txBody>
          <a:bodyPr>
            <a:normAutofit/>
          </a:bodyPr>
          <a:lstStyle/>
          <a:p>
            <a:r>
              <a:rPr lang="en-US" sz="1800" dirty="0">
                <a:solidFill>
                  <a:srgbClr val="FFFFFF"/>
                </a:solidFill>
              </a:rPr>
              <a:t>City Ordinance States: 615-47 Parking prohibited in specific areas</a:t>
            </a:r>
          </a:p>
          <a:p>
            <a:endParaRPr lang="en-US" sz="1800" dirty="0">
              <a:solidFill>
                <a:srgbClr val="FFFFFF"/>
              </a:solidFill>
            </a:endParaRPr>
          </a:p>
          <a:p>
            <a:r>
              <a:rPr lang="en-US" sz="1800" b="0" i="0" dirty="0">
                <a:solidFill>
                  <a:srgbClr val="FFFFFF"/>
                </a:solidFill>
                <a:effectLst/>
                <a:latin typeface="freight-sans-pro"/>
              </a:rPr>
              <a:t>In front of a private driveway or alongside any street or highway excavation or obstruction, or opposite the same, unless a clear and unobstructed width of not less than 20 feet upon the main traveled portion of the street or highway shall be left free for passage of other vehicles thereon unless otherwise provided for in this chapter.</a:t>
            </a:r>
            <a:endParaRPr lang="en-US" sz="1800" dirty="0">
              <a:solidFill>
                <a:srgbClr val="FFFFFF"/>
              </a:solidFill>
            </a:endParaRPr>
          </a:p>
        </p:txBody>
      </p:sp>
      <p:pic>
        <p:nvPicPr>
          <p:cNvPr id="4" name="Picture 3" descr="A white car parked in front of a house&#10;&#10;Description automatically generated">
            <a:extLst>
              <a:ext uri="{FF2B5EF4-FFF2-40B4-BE49-F238E27FC236}">
                <a16:creationId xmlns:a16="http://schemas.microsoft.com/office/drawing/2014/main" id="{3297D18C-FE20-DD88-76B2-325215C80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88" y="3629609"/>
            <a:ext cx="5199816" cy="3140764"/>
          </a:xfrm>
          <a:prstGeom prst="rect">
            <a:avLst/>
          </a:prstGeom>
        </p:spPr>
      </p:pic>
      <p:pic>
        <p:nvPicPr>
          <p:cNvPr id="6" name="Picture 5" descr="A car parked on the side of a road&#10;&#10;Description automatically generated">
            <a:extLst>
              <a:ext uri="{FF2B5EF4-FFF2-40B4-BE49-F238E27FC236}">
                <a16:creationId xmlns:a16="http://schemas.microsoft.com/office/drawing/2014/main" id="{6DC222C9-8AFA-897D-5023-2ADC9173D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535" y="3613947"/>
            <a:ext cx="5473549" cy="3192060"/>
          </a:xfrm>
          <a:prstGeom prst="rect">
            <a:avLst/>
          </a:prstGeom>
        </p:spPr>
      </p:pic>
    </p:spTree>
    <p:extLst>
      <p:ext uri="{BB962C8B-B14F-4D97-AF65-F5344CB8AC3E}">
        <p14:creationId xmlns:p14="http://schemas.microsoft.com/office/powerpoint/2010/main" val="3151201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13A7-7672-4EE7-B2E9-CAAAE1204106}"/>
              </a:ext>
            </a:extLst>
          </p:cNvPr>
          <p:cNvSpPr>
            <a:spLocks noGrp="1"/>
          </p:cNvSpPr>
          <p:nvPr>
            <p:ph type="title"/>
          </p:nvPr>
        </p:nvSpPr>
        <p:spPr>
          <a:xfrm>
            <a:off x="605823" y="421443"/>
            <a:ext cx="10515600" cy="1325563"/>
          </a:xfrm>
        </p:spPr>
        <p:txBody>
          <a:bodyPr vert="horz" lIns="91440" tIns="45720" rIns="91440" bIns="45720" rtlCol="0" anchor="t">
            <a:normAutofit/>
          </a:bodyPr>
          <a:lstStyle/>
          <a:p>
            <a:r>
              <a:rPr lang="en-US" sz="4400" dirty="0"/>
              <a:t>Unhitched Trailer </a:t>
            </a:r>
            <a:r>
              <a:rPr lang="en-US" sz="4000" dirty="0" err="1">
                <a:solidFill>
                  <a:schemeClr val="bg1"/>
                </a:solidFill>
              </a:rPr>
              <a:t>tched</a:t>
            </a:r>
            <a:r>
              <a:rPr lang="en-US" sz="4000" dirty="0">
                <a:solidFill>
                  <a:schemeClr val="bg1"/>
                </a:solidFill>
              </a:rPr>
              <a:t> Trailer	</a:t>
            </a:r>
          </a:p>
        </p:txBody>
      </p:sp>
      <p:sp>
        <p:nvSpPr>
          <p:cNvPr id="3" name="Content Placeholder 2">
            <a:extLst>
              <a:ext uri="{FF2B5EF4-FFF2-40B4-BE49-F238E27FC236}">
                <a16:creationId xmlns:a16="http://schemas.microsoft.com/office/drawing/2014/main" id="{58FC0C0C-BE29-4A48-98B2-67E546F743C1}"/>
              </a:ext>
            </a:extLst>
          </p:cNvPr>
          <p:cNvSpPr>
            <a:spLocks noGrp="1"/>
          </p:cNvSpPr>
          <p:nvPr>
            <p:ph idx="1"/>
          </p:nvPr>
        </p:nvSpPr>
        <p:spPr>
          <a:xfrm>
            <a:off x="605823" y="1027906"/>
            <a:ext cx="7290732" cy="4351338"/>
          </a:xfrm>
        </p:spPr>
        <p:txBody>
          <a:bodyPr vert="horz" lIns="91440" tIns="45720" rIns="91440" bIns="45720" rtlCol="0">
            <a:normAutofit lnSpcReduction="10000"/>
          </a:bodyPr>
          <a:lstStyle/>
          <a:p>
            <a:pPr marL="0"/>
            <a:r>
              <a:rPr lang="en-US" sz="2400" dirty="0">
                <a:solidFill>
                  <a:schemeClr val="bg1">
                    <a:alpha val="80000"/>
                  </a:schemeClr>
                </a:solidFill>
              </a:rPr>
              <a:t>Ordinance states: 615-51: Parking truck and trailers: </a:t>
            </a:r>
            <a:r>
              <a:rPr lang="en-US" sz="2400" b="0" i="0" dirty="0">
                <a:solidFill>
                  <a:schemeClr val="bg1">
                    <a:alpha val="80000"/>
                  </a:schemeClr>
                </a:solidFill>
                <a:effectLst/>
              </a:rPr>
              <a:t>No truck trailer or trailer shall be parked upon any street </a:t>
            </a:r>
            <a:r>
              <a:rPr lang="en-US" sz="2400" b="0" i="0" dirty="0" err="1">
                <a:solidFill>
                  <a:schemeClr val="bg1">
                    <a:alpha val="80000"/>
                  </a:schemeClr>
                </a:solidFill>
                <a:effectLst/>
              </a:rPr>
              <a:t>wif</a:t>
            </a:r>
            <a:r>
              <a:rPr lang="en-US" sz="2400" b="0" i="0" dirty="0">
                <a:solidFill>
                  <a:schemeClr val="bg1">
                    <a:alpha val="80000"/>
                  </a:schemeClr>
                </a:solidFill>
                <a:effectLst/>
              </a:rPr>
              <a:t> </a:t>
            </a:r>
            <a:r>
              <a:rPr lang="en-US" dirty="0"/>
              <a:t>Ordinance states: 615-51:</a:t>
            </a:r>
          </a:p>
          <a:p>
            <a:pPr marL="0" indent="0">
              <a:buNone/>
            </a:pPr>
            <a:r>
              <a:rPr lang="en-US" sz="3200" dirty="0"/>
              <a:t>Parking truck and trailers: </a:t>
            </a:r>
            <a:r>
              <a:rPr lang="en-US" sz="3200" b="0" i="0" dirty="0">
                <a:effectLst/>
                <a:latin typeface="freight-sans-pro"/>
              </a:rPr>
              <a:t>No truck trailer or trailer shall be parked upon any street without having attached thereto a means of mechanical traction constructed or designed for the purpose of pulling or drawing such trailer.</a:t>
            </a:r>
            <a:endParaRPr lang="en-US" sz="3200" dirty="0"/>
          </a:p>
          <a:p>
            <a:pPr marL="0"/>
            <a:r>
              <a:rPr lang="en-US" sz="2400" b="0" i="0" dirty="0" err="1">
                <a:solidFill>
                  <a:schemeClr val="bg1">
                    <a:alpha val="80000"/>
                  </a:schemeClr>
                </a:solidFill>
                <a:effectLst/>
              </a:rPr>
              <a:t>ructed</a:t>
            </a:r>
            <a:r>
              <a:rPr lang="en-US" sz="2400" b="0" i="0" dirty="0">
                <a:solidFill>
                  <a:schemeClr val="bg1">
                    <a:alpha val="80000"/>
                  </a:schemeClr>
                </a:solidFill>
                <a:effectLst/>
              </a:rPr>
              <a:t> or designed for the purpose of pulling or drawing such trailer.</a:t>
            </a:r>
            <a:endParaRPr lang="en-US" sz="2400" dirty="0">
              <a:solidFill>
                <a:schemeClr val="bg1">
                  <a:alpha val="80000"/>
                </a:schemeClr>
              </a:solidFill>
            </a:endParaRPr>
          </a:p>
        </p:txBody>
      </p:sp>
      <p:pic>
        <p:nvPicPr>
          <p:cNvPr id="7" name="Graphic 6" descr="Trailer">
            <a:extLst>
              <a:ext uri="{FF2B5EF4-FFF2-40B4-BE49-F238E27FC236}">
                <a16:creationId xmlns:a16="http://schemas.microsoft.com/office/drawing/2014/main" id="{C79E783C-B6EB-9390-CE60-10BCAE4F96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5389" y="4094690"/>
            <a:ext cx="4737088" cy="3213089"/>
          </a:xfrm>
          <a:prstGeom prst="rect">
            <a:avLst/>
          </a:prstGeom>
        </p:spPr>
      </p:pic>
      <p:pic>
        <p:nvPicPr>
          <p:cNvPr id="4" name="Picture 3" descr="A semi truck on the road&#10;&#10;Description automatically generated">
            <a:extLst>
              <a:ext uri="{FF2B5EF4-FFF2-40B4-BE49-F238E27FC236}">
                <a16:creationId xmlns:a16="http://schemas.microsoft.com/office/drawing/2014/main" id="{E795D16D-D812-5B4F-DCCA-BB9D4A022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486" y="421443"/>
            <a:ext cx="3468326" cy="6015113"/>
          </a:xfrm>
          <a:prstGeom prst="rect">
            <a:avLst/>
          </a:prstGeom>
        </p:spPr>
      </p:pic>
    </p:spTree>
    <p:extLst>
      <p:ext uri="{BB962C8B-B14F-4D97-AF65-F5344CB8AC3E}">
        <p14:creationId xmlns:p14="http://schemas.microsoft.com/office/powerpoint/2010/main" val="58218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AC0C-65E8-45D6-B26F-E75BB7BA4C9B}"/>
              </a:ext>
            </a:extLst>
          </p:cNvPr>
          <p:cNvSpPr>
            <a:spLocks noGrp="1"/>
          </p:cNvSpPr>
          <p:nvPr>
            <p:ph type="title"/>
          </p:nvPr>
        </p:nvSpPr>
        <p:spPr>
          <a:xfrm>
            <a:off x="65315" y="-970729"/>
            <a:ext cx="12960219" cy="4021839"/>
          </a:xfrm>
        </p:spPr>
        <p:txBody>
          <a:bodyPr vert="horz" lIns="91440" tIns="45720" rIns="91440" bIns="45720" rtlCol="0" anchor="ctr">
            <a:normAutofit/>
          </a:bodyPr>
          <a:lstStyle/>
          <a:p>
            <a:r>
              <a:rPr lang="en-US" sz="4000" dirty="0"/>
              <a:t>No Parking within 15ft of a Fire Hydrant</a:t>
            </a:r>
          </a:p>
        </p:txBody>
      </p:sp>
      <p:sp>
        <p:nvSpPr>
          <p:cNvPr id="3" name="Content Placeholder 2">
            <a:extLst>
              <a:ext uri="{FF2B5EF4-FFF2-40B4-BE49-F238E27FC236}">
                <a16:creationId xmlns:a16="http://schemas.microsoft.com/office/drawing/2014/main" id="{7CB910BE-B217-4E5C-A85C-AA1C628728B4}"/>
              </a:ext>
            </a:extLst>
          </p:cNvPr>
          <p:cNvSpPr>
            <a:spLocks noGrp="1"/>
          </p:cNvSpPr>
          <p:nvPr>
            <p:ph idx="1"/>
          </p:nvPr>
        </p:nvSpPr>
        <p:spPr>
          <a:xfrm>
            <a:off x="133369" y="-201335"/>
            <a:ext cx="8826758" cy="5054008"/>
          </a:xfrm>
        </p:spPr>
        <p:txBody>
          <a:bodyPr vert="horz" lIns="91440" tIns="45720" rIns="91440" bIns="45720" rtlCol="0" anchor="ctr">
            <a:normAutofit/>
          </a:bodyPr>
          <a:lstStyle/>
          <a:p>
            <a:pPr marL="0" indent="0">
              <a:buNone/>
            </a:pPr>
            <a:r>
              <a:rPr lang="en-US" sz="2400" cap="all" spc="200" dirty="0">
                <a:solidFill>
                  <a:schemeClr val="tx1"/>
                </a:solidFill>
                <a:latin typeface="+mj-lt"/>
              </a:rPr>
              <a:t>Ordinance states: Parking prohibited in specific areas: </a:t>
            </a:r>
            <a:r>
              <a:rPr lang="en-US" sz="2400" b="0" i="0" cap="all" spc="200" dirty="0">
                <a:solidFill>
                  <a:schemeClr val="tx1"/>
                </a:solidFill>
                <a:effectLst/>
                <a:latin typeface="+mj-lt"/>
              </a:rPr>
              <a:t>Within 15 feet of a fire hydrant.</a:t>
            </a:r>
            <a:endParaRPr lang="en-US" sz="2400" cap="all" spc="200" dirty="0">
              <a:solidFill>
                <a:schemeClr val="tx1"/>
              </a:solidFill>
              <a:latin typeface="+mj-lt"/>
            </a:endParaRPr>
          </a:p>
        </p:txBody>
      </p:sp>
      <p:sp>
        <p:nvSpPr>
          <p:cNvPr id="10" name="Rectangle 9">
            <a:extLst>
              <a:ext uri="{FF2B5EF4-FFF2-40B4-BE49-F238E27FC236}">
                <a16:creationId xmlns:a16="http://schemas.microsoft.com/office/drawing/2014/main" id="{1B6C3BB9-4F9B-4A1B-8AF4-DB349314AD2A}"/>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993C35-AA06-A036-24F1-C9EFC902F6B4}"/>
              </a:ext>
            </a:extLst>
          </p:cNvPr>
          <p:cNvPicPr>
            <a:picLocks noChangeAspect="1"/>
          </p:cNvPicPr>
          <p:nvPr/>
        </p:nvPicPr>
        <p:blipFill rotWithShape="1">
          <a:blip r:embed="rId2"/>
          <a:srcRect l="18160" r="41282" b="3"/>
          <a:stretch/>
        </p:blipFill>
        <p:spPr>
          <a:xfrm>
            <a:off x="2403956" y="3172408"/>
            <a:ext cx="5340452" cy="3121712"/>
          </a:xfrm>
          <a:prstGeom prst="rect">
            <a:avLst/>
          </a:prstGeom>
        </p:spPr>
      </p:pic>
      <p:pic>
        <p:nvPicPr>
          <p:cNvPr id="5" name="Picture 4">
            <a:extLst>
              <a:ext uri="{FF2B5EF4-FFF2-40B4-BE49-F238E27FC236}">
                <a16:creationId xmlns:a16="http://schemas.microsoft.com/office/drawing/2014/main" id="{4A7A012D-3E95-D4AF-702F-E38413321728}"/>
              </a:ext>
            </a:extLst>
          </p:cNvPr>
          <p:cNvPicPr>
            <a:picLocks noChangeAspect="1"/>
          </p:cNvPicPr>
          <p:nvPr/>
        </p:nvPicPr>
        <p:blipFill rotWithShape="1">
          <a:blip r:embed="rId3"/>
          <a:srcRect l="15759" r="45736" b="2"/>
          <a:stretch/>
        </p:blipFill>
        <p:spPr>
          <a:xfrm>
            <a:off x="8382818" y="1561534"/>
            <a:ext cx="3239659" cy="4732586"/>
          </a:xfrm>
          <a:prstGeom prst="rect">
            <a:avLst/>
          </a:prstGeom>
        </p:spPr>
      </p:pic>
    </p:spTree>
    <p:extLst>
      <p:ext uri="{BB962C8B-B14F-4D97-AF65-F5344CB8AC3E}">
        <p14:creationId xmlns:p14="http://schemas.microsoft.com/office/powerpoint/2010/main" val="30149089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7902-231E-4E3E-B98D-EF3FD0BE43CF}"/>
              </a:ext>
            </a:extLst>
          </p:cNvPr>
          <p:cNvSpPr>
            <a:spLocks noGrp="1"/>
          </p:cNvSpPr>
          <p:nvPr>
            <p:ph type="title"/>
          </p:nvPr>
        </p:nvSpPr>
        <p:spPr>
          <a:xfrm>
            <a:off x="-341285" y="413446"/>
            <a:ext cx="5414037" cy="1404944"/>
          </a:xfrm>
          <a:ln w="25400" cap="sq">
            <a:noFill/>
            <a:miter lim="800000"/>
          </a:ln>
        </p:spPr>
        <p:txBody>
          <a:bodyPr anchor="ctr">
            <a:normAutofit/>
          </a:bodyPr>
          <a:lstStyle/>
          <a:p>
            <a:pPr algn="ctr"/>
            <a:r>
              <a:rPr lang="en-US" sz="3200" dirty="0">
                <a:solidFill>
                  <a:srgbClr val="FFFFFF"/>
                </a:solidFill>
              </a:rPr>
              <a:t>Double Parking</a:t>
            </a:r>
          </a:p>
        </p:txBody>
      </p:sp>
      <p:sp>
        <p:nvSpPr>
          <p:cNvPr id="3" name="Content Placeholder 2">
            <a:extLst>
              <a:ext uri="{FF2B5EF4-FFF2-40B4-BE49-F238E27FC236}">
                <a16:creationId xmlns:a16="http://schemas.microsoft.com/office/drawing/2014/main" id="{0E619325-7A30-44E3-9F4E-684B3F75FDAC}"/>
              </a:ext>
            </a:extLst>
          </p:cNvPr>
          <p:cNvSpPr>
            <a:spLocks noGrp="1"/>
          </p:cNvSpPr>
          <p:nvPr>
            <p:ph idx="1"/>
          </p:nvPr>
        </p:nvSpPr>
        <p:spPr>
          <a:xfrm>
            <a:off x="256920" y="809750"/>
            <a:ext cx="7112238" cy="5052131"/>
          </a:xfrm>
        </p:spPr>
        <p:txBody>
          <a:bodyPr anchor="ctr">
            <a:normAutofit/>
          </a:bodyPr>
          <a:lstStyle/>
          <a:p>
            <a:pPr marL="0" indent="0">
              <a:buNone/>
            </a:pPr>
            <a:r>
              <a:rPr lang="en-US" sz="3200" dirty="0">
                <a:solidFill>
                  <a:schemeClr val="tx1">
                    <a:lumMod val="85000"/>
                    <a:lumOff val="15000"/>
                  </a:schemeClr>
                </a:solidFill>
              </a:rPr>
              <a:t>City Ordinance States: 615-47 Parking Prohibited in specific areas: </a:t>
            </a:r>
            <a:r>
              <a:rPr lang="en-US" sz="3200" b="0" i="0" dirty="0">
                <a:solidFill>
                  <a:schemeClr val="tx1">
                    <a:lumMod val="85000"/>
                    <a:lumOff val="15000"/>
                  </a:schemeClr>
                </a:solidFill>
                <a:effectLst/>
                <a:latin typeface="freight-sans-pro"/>
              </a:rPr>
              <a:t>In the lane ordinarily used by moving traffic or on the roadway side of any vehicle stopped or parked at the curb or edge of the highway.</a:t>
            </a:r>
            <a:endParaRPr lang="en-US" sz="3200" dirty="0">
              <a:solidFill>
                <a:schemeClr val="tx1">
                  <a:lumMod val="85000"/>
                  <a:lumOff val="15000"/>
                </a:schemeClr>
              </a:solidFill>
            </a:endParaRPr>
          </a:p>
          <a:p>
            <a:pPr marL="0" indent="0">
              <a:buNone/>
            </a:pPr>
            <a:endParaRPr lang="en-US" dirty="0">
              <a:solidFill>
                <a:schemeClr val="tx1">
                  <a:lumMod val="85000"/>
                  <a:lumOff val="15000"/>
                </a:schemeClr>
              </a:solidFill>
            </a:endParaRPr>
          </a:p>
        </p:txBody>
      </p:sp>
      <p:pic>
        <p:nvPicPr>
          <p:cNvPr id="4" name="Picture 3">
            <a:extLst>
              <a:ext uri="{FF2B5EF4-FFF2-40B4-BE49-F238E27FC236}">
                <a16:creationId xmlns:a16="http://schemas.microsoft.com/office/drawing/2014/main" id="{10BE61B6-0ECE-CA89-614D-3955D7600CBA}"/>
              </a:ext>
            </a:extLst>
          </p:cNvPr>
          <p:cNvPicPr>
            <a:picLocks noChangeAspect="1"/>
          </p:cNvPicPr>
          <p:nvPr/>
        </p:nvPicPr>
        <p:blipFill rotWithShape="1">
          <a:blip r:embed="rId2"/>
          <a:srcRect r="20140" b="-2"/>
          <a:stretch/>
        </p:blipFill>
        <p:spPr>
          <a:xfrm>
            <a:off x="7288016" y="381912"/>
            <a:ext cx="4647064" cy="3447834"/>
          </a:xfrm>
          <a:prstGeom prst="rect">
            <a:avLst/>
          </a:prstGeom>
        </p:spPr>
      </p:pic>
      <p:pic>
        <p:nvPicPr>
          <p:cNvPr id="5" name="Picture 4">
            <a:extLst>
              <a:ext uri="{FF2B5EF4-FFF2-40B4-BE49-F238E27FC236}">
                <a16:creationId xmlns:a16="http://schemas.microsoft.com/office/drawing/2014/main" id="{81864A98-AB21-C169-CE93-556FC2C40B92}"/>
              </a:ext>
            </a:extLst>
          </p:cNvPr>
          <p:cNvPicPr>
            <a:picLocks noChangeAspect="1"/>
          </p:cNvPicPr>
          <p:nvPr/>
        </p:nvPicPr>
        <p:blipFill rotWithShape="1">
          <a:blip r:embed="rId3"/>
          <a:srcRect l="5090" r="15023" b="-2"/>
          <a:stretch/>
        </p:blipFill>
        <p:spPr>
          <a:xfrm>
            <a:off x="7288016" y="3984171"/>
            <a:ext cx="4647064" cy="2789853"/>
          </a:xfrm>
          <a:prstGeom prst="rect">
            <a:avLst/>
          </a:prstGeom>
        </p:spPr>
      </p:pic>
    </p:spTree>
    <p:extLst>
      <p:ext uri="{BB962C8B-B14F-4D97-AF65-F5344CB8AC3E}">
        <p14:creationId xmlns:p14="http://schemas.microsoft.com/office/powerpoint/2010/main" val="2947341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7483-2F9D-9ADE-1FD5-8963B0E656DA}"/>
              </a:ext>
            </a:extLst>
          </p:cNvPr>
          <p:cNvSpPr>
            <a:spLocks noGrp="1"/>
          </p:cNvSpPr>
          <p:nvPr>
            <p:ph type="title"/>
          </p:nvPr>
        </p:nvSpPr>
        <p:spPr>
          <a:xfrm>
            <a:off x="615645" y="109905"/>
            <a:ext cx="11262224" cy="1507067"/>
          </a:xfrm>
        </p:spPr>
        <p:txBody>
          <a:bodyPr/>
          <a:lstStyle/>
          <a:p>
            <a:r>
              <a:rPr lang="en-US" dirty="0"/>
              <a:t>Escalation of Double Parking Violation</a:t>
            </a:r>
          </a:p>
        </p:txBody>
      </p:sp>
      <p:sp>
        <p:nvSpPr>
          <p:cNvPr id="3" name="Content Placeholder 2">
            <a:extLst>
              <a:ext uri="{FF2B5EF4-FFF2-40B4-BE49-F238E27FC236}">
                <a16:creationId xmlns:a16="http://schemas.microsoft.com/office/drawing/2014/main" id="{C75179A8-AEC8-5ACF-9B83-CD7B5A34A540}"/>
              </a:ext>
            </a:extLst>
          </p:cNvPr>
          <p:cNvSpPr>
            <a:spLocks noGrp="1"/>
          </p:cNvSpPr>
          <p:nvPr>
            <p:ph idx="1"/>
          </p:nvPr>
        </p:nvSpPr>
        <p:spPr>
          <a:xfrm>
            <a:off x="65314" y="1060309"/>
            <a:ext cx="10730204" cy="4407430"/>
          </a:xfrm>
        </p:spPr>
        <p:txBody>
          <a:bodyPr>
            <a:normAutofit/>
          </a:bodyPr>
          <a:lstStyle/>
          <a:p>
            <a:r>
              <a:rPr lang="en-US" dirty="0">
                <a:solidFill>
                  <a:schemeClr val="tx1"/>
                </a:solidFill>
              </a:rPr>
              <a:t>As written by City Council: </a:t>
            </a:r>
            <a:br>
              <a:rPr lang="en-US" dirty="0">
                <a:solidFill>
                  <a:schemeClr val="tx1"/>
                </a:solidFill>
              </a:rPr>
            </a:br>
            <a:r>
              <a:rPr lang="en-US" b="0" i="0" dirty="0">
                <a:solidFill>
                  <a:schemeClr val="tx1"/>
                </a:solidFill>
                <a:effectLst/>
                <a:latin typeface="freight-sans-pro"/>
              </a:rPr>
              <a:t>For violation of § </a:t>
            </a:r>
            <a:r>
              <a:rPr lang="en-US" b="1" i="0" u="none" strike="noStrike" dirty="0">
                <a:solidFill>
                  <a:schemeClr val="tx1"/>
                </a:solidFill>
                <a:effectLst/>
                <a:latin typeface="freight-sans-pro"/>
              </a:rPr>
              <a:t>615-47J</a:t>
            </a:r>
            <a:r>
              <a:rPr lang="en-US" b="0" i="0" dirty="0">
                <a:solidFill>
                  <a:schemeClr val="tx1"/>
                </a:solidFill>
                <a:effectLst/>
                <a:latin typeface="freight-sans-pro"/>
              </a:rPr>
              <a:t>, Parking prohibited in a lane ordinarily used by moving traffic or on the roadway side of any vehicle stopped or parked at the curb or edge of the highway, the owner or operator, within 10 days of the time when such notice was issued, pay as a penalty and in full satisfaction of each violation the sum of $100 and, if after 10 days but within 20 days of the violation, the sum of $150. On the second violation offense, the owner or operator, within 10 days of the time when such notice was issued, pay as a penalty and in full satisfaction of each violation the sum of $200, and if after 10 days but within 20 days of the violation, the sum of $250. On the third and subsequent violation offense, the owner or operator, within 10 days of the time when such notice was issued, pay as a penalty and in full satisfaction of each violation the sum of $300 and, if after 10 days but within 20 days of the violation, the sum of $350.</a:t>
            </a:r>
            <a:endParaRPr lang="en-US" dirty="0">
              <a:solidFill>
                <a:schemeClr val="tx1"/>
              </a:solidFill>
            </a:endParaRPr>
          </a:p>
        </p:txBody>
      </p:sp>
    </p:spTree>
    <p:extLst>
      <p:ext uri="{BB962C8B-B14F-4D97-AF65-F5344CB8AC3E}">
        <p14:creationId xmlns:p14="http://schemas.microsoft.com/office/powerpoint/2010/main" val="777339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834F-3349-4502-802D-AE8EA96457EA}"/>
              </a:ext>
            </a:extLst>
          </p:cNvPr>
          <p:cNvSpPr>
            <a:spLocks noGrp="1"/>
          </p:cNvSpPr>
          <p:nvPr>
            <p:ph type="title"/>
          </p:nvPr>
        </p:nvSpPr>
        <p:spPr>
          <a:xfrm>
            <a:off x="2027555" y="-2089941"/>
            <a:ext cx="6923498" cy="5772840"/>
          </a:xfrm>
        </p:spPr>
        <p:txBody>
          <a:bodyPr anchor="ctr">
            <a:normAutofit/>
          </a:bodyPr>
          <a:lstStyle/>
          <a:p>
            <a:r>
              <a:rPr lang="en-US" sz="3600" dirty="0">
                <a:solidFill>
                  <a:srgbClr val="FFFFFF"/>
                </a:solidFill>
              </a:rPr>
              <a:t>Lazy Double Parker</a:t>
            </a:r>
          </a:p>
        </p:txBody>
      </p:sp>
      <p:graphicFrame>
        <p:nvGraphicFramePr>
          <p:cNvPr id="22" name="Content Placeholder 2">
            <a:extLst>
              <a:ext uri="{FF2B5EF4-FFF2-40B4-BE49-F238E27FC236}">
                <a16:creationId xmlns:a16="http://schemas.microsoft.com/office/drawing/2014/main" id="{5BF74D8C-FCE6-342C-C8F3-55010B4139B2}"/>
              </a:ext>
            </a:extLst>
          </p:cNvPr>
          <p:cNvGraphicFramePr>
            <a:graphicFrameLocks noGrp="1"/>
          </p:cNvGraphicFramePr>
          <p:nvPr>
            <p:ph idx="1"/>
            <p:extLst>
              <p:ext uri="{D42A27DB-BD31-4B8C-83A1-F6EECF244321}">
                <p14:modId xmlns:p14="http://schemas.microsoft.com/office/powerpoint/2010/main" val="1057466562"/>
              </p:ext>
            </p:extLst>
          </p:nvPr>
        </p:nvGraphicFramePr>
        <p:xfrm>
          <a:off x="1679882" y="857877"/>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a:extLst>
              <a:ext uri="{FF2B5EF4-FFF2-40B4-BE49-F238E27FC236}">
                <a16:creationId xmlns:a16="http://schemas.microsoft.com/office/drawing/2014/main" id="{6B80958F-B34B-44CD-9268-50E08A9E1A85}"/>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94A6E5-8D3D-AE8C-D8C6-A9F4F50EE6F1}"/>
              </a:ext>
            </a:extLst>
          </p:cNvPr>
          <p:cNvPicPr>
            <a:picLocks noChangeAspect="1"/>
          </p:cNvPicPr>
          <p:nvPr/>
        </p:nvPicPr>
        <p:blipFill rotWithShape="1">
          <a:blip r:embed="rId7"/>
          <a:srcRect r="8671"/>
          <a:stretch/>
        </p:blipFill>
        <p:spPr>
          <a:xfrm>
            <a:off x="8462304" y="628206"/>
            <a:ext cx="3481515" cy="2144283"/>
          </a:xfrm>
          <a:prstGeom prst="rect">
            <a:avLst/>
          </a:prstGeom>
        </p:spPr>
      </p:pic>
      <p:pic>
        <p:nvPicPr>
          <p:cNvPr id="4" name="Picture 3">
            <a:extLst>
              <a:ext uri="{FF2B5EF4-FFF2-40B4-BE49-F238E27FC236}">
                <a16:creationId xmlns:a16="http://schemas.microsoft.com/office/drawing/2014/main" id="{2EC97DF2-AFD1-6B04-8900-75B85B183DAC}"/>
              </a:ext>
            </a:extLst>
          </p:cNvPr>
          <p:cNvPicPr>
            <a:picLocks noChangeAspect="1"/>
          </p:cNvPicPr>
          <p:nvPr/>
        </p:nvPicPr>
        <p:blipFill rotWithShape="1">
          <a:blip r:embed="rId8"/>
          <a:srcRect l="3801" r="2" b="2"/>
          <a:stretch/>
        </p:blipFill>
        <p:spPr>
          <a:xfrm>
            <a:off x="8472386" y="2937540"/>
            <a:ext cx="3623690" cy="2977081"/>
          </a:xfrm>
          <a:prstGeom prst="rect">
            <a:avLst/>
          </a:prstGeom>
        </p:spPr>
      </p:pic>
    </p:spTree>
    <p:extLst>
      <p:ext uri="{BB962C8B-B14F-4D97-AF65-F5344CB8AC3E}">
        <p14:creationId xmlns:p14="http://schemas.microsoft.com/office/powerpoint/2010/main" val="2991100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C7EC-0AC2-4028-9587-D169ED20D7FB}"/>
              </a:ext>
            </a:extLst>
          </p:cNvPr>
          <p:cNvSpPr>
            <a:spLocks noGrp="1"/>
          </p:cNvSpPr>
          <p:nvPr>
            <p:ph type="title"/>
          </p:nvPr>
        </p:nvSpPr>
        <p:spPr>
          <a:xfrm>
            <a:off x="709091" y="456450"/>
            <a:ext cx="5977937" cy="1666501"/>
          </a:xfrm>
        </p:spPr>
        <p:txBody>
          <a:bodyPr>
            <a:normAutofit/>
          </a:bodyPr>
          <a:lstStyle/>
          <a:p>
            <a:pPr algn="ctr"/>
            <a:r>
              <a:rPr lang="en-US" sz="4000" dirty="0">
                <a:solidFill>
                  <a:srgbClr val="FFFFFF"/>
                </a:solidFill>
              </a:rPr>
              <a:t> No Repair Work</a:t>
            </a:r>
          </a:p>
        </p:txBody>
      </p:sp>
      <p:sp>
        <p:nvSpPr>
          <p:cNvPr id="3" name="Content Placeholder 2">
            <a:extLst>
              <a:ext uri="{FF2B5EF4-FFF2-40B4-BE49-F238E27FC236}">
                <a16:creationId xmlns:a16="http://schemas.microsoft.com/office/drawing/2014/main" id="{4DDFC627-50EA-4E94-9D6B-5666510F00A8}"/>
              </a:ext>
            </a:extLst>
          </p:cNvPr>
          <p:cNvSpPr>
            <a:spLocks noGrp="1"/>
          </p:cNvSpPr>
          <p:nvPr>
            <p:ph idx="1"/>
          </p:nvPr>
        </p:nvSpPr>
        <p:spPr>
          <a:xfrm>
            <a:off x="70224" y="767911"/>
            <a:ext cx="7251386" cy="5322177"/>
          </a:xfrm>
        </p:spPr>
        <p:txBody>
          <a:bodyPr>
            <a:normAutofit/>
          </a:bodyPr>
          <a:lstStyle/>
          <a:p>
            <a:pPr marL="0" indent="0" algn="ctr">
              <a:buNone/>
            </a:pPr>
            <a:r>
              <a:rPr lang="en-US" sz="3200" dirty="0">
                <a:solidFill>
                  <a:srgbClr val="FFFFFF"/>
                </a:solidFill>
              </a:rPr>
              <a:t>The ordinance states: 615-49 Greasing or repair work: </a:t>
            </a:r>
            <a:r>
              <a:rPr lang="en-US" sz="3200" b="0" i="0" dirty="0">
                <a:solidFill>
                  <a:srgbClr val="FFFFFF"/>
                </a:solidFill>
                <a:effectLst/>
                <a:latin typeface="freight-sans-pro"/>
              </a:rPr>
              <a:t>No vehicle shall stand on any street or sidewalk for the purpose of greasing or repair work except in case of emergency repairs.</a:t>
            </a:r>
            <a:endParaRPr lang="en-US" sz="3200" dirty="0">
              <a:solidFill>
                <a:srgbClr val="FFFFFF"/>
              </a:solidFill>
            </a:endParaRPr>
          </a:p>
        </p:txBody>
      </p:sp>
      <p:pic>
        <p:nvPicPr>
          <p:cNvPr id="4" name="Picture 3">
            <a:extLst>
              <a:ext uri="{FF2B5EF4-FFF2-40B4-BE49-F238E27FC236}">
                <a16:creationId xmlns:a16="http://schemas.microsoft.com/office/drawing/2014/main" id="{A1D2B3A4-D181-0A60-8A7E-CEAE288A11A9}"/>
              </a:ext>
            </a:extLst>
          </p:cNvPr>
          <p:cNvPicPr>
            <a:picLocks noChangeAspect="1"/>
          </p:cNvPicPr>
          <p:nvPr/>
        </p:nvPicPr>
        <p:blipFill rotWithShape="1">
          <a:blip r:embed="rId2"/>
          <a:srcRect l="17973" r="6213" b="2"/>
          <a:stretch/>
        </p:blipFill>
        <p:spPr>
          <a:xfrm>
            <a:off x="7543219" y="207875"/>
            <a:ext cx="4578557" cy="3396985"/>
          </a:xfrm>
          <a:prstGeom prst="rect">
            <a:avLst/>
          </a:prstGeom>
        </p:spPr>
      </p:pic>
      <p:pic>
        <p:nvPicPr>
          <p:cNvPr id="6" name="Picture 5">
            <a:extLst>
              <a:ext uri="{FF2B5EF4-FFF2-40B4-BE49-F238E27FC236}">
                <a16:creationId xmlns:a16="http://schemas.microsoft.com/office/drawing/2014/main" id="{32B3C49B-7CDB-617C-9597-AFBDF5F8CC22}"/>
              </a:ext>
            </a:extLst>
          </p:cNvPr>
          <p:cNvPicPr>
            <a:picLocks noChangeAspect="1"/>
          </p:cNvPicPr>
          <p:nvPr/>
        </p:nvPicPr>
        <p:blipFill rotWithShape="1">
          <a:blip r:embed="rId3"/>
          <a:srcRect r="24161" b="2"/>
          <a:stretch/>
        </p:blipFill>
        <p:spPr>
          <a:xfrm>
            <a:off x="7543218" y="3678864"/>
            <a:ext cx="4578557" cy="3049874"/>
          </a:xfrm>
          <a:prstGeom prst="rect">
            <a:avLst/>
          </a:prstGeom>
        </p:spPr>
      </p:pic>
    </p:spTree>
    <p:extLst>
      <p:ext uri="{BB962C8B-B14F-4D97-AF65-F5344CB8AC3E}">
        <p14:creationId xmlns:p14="http://schemas.microsoft.com/office/powerpoint/2010/main" val="275926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89A1-D882-41D3-AFD2-CB68FFED6308}"/>
              </a:ext>
            </a:extLst>
          </p:cNvPr>
          <p:cNvSpPr>
            <a:spLocks noGrp="1"/>
          </p:cNvSpPr>
          <p:nvPr>
            <p:ph type="title"/>
          </p:nvPr>
        </p:nvSpPr>
        <p:spPr>
          <a:xfrm>
            <a:off x="718874" y="677863"/>
            <a:ext cx="4534047" cy="1325562"/>
          </a:xfrm>
        </p:spPr>
        <p:txBody>
          <a:bodyPr>
            <a:normAutofit/>
          </a:bodyPr>
          <a:lstStyle/>
          <a:p>
            <a:pPr algn="ctr"/>
            <a:r>
              <a:rPr lang="en-US" b="1" u="sng" dirty="0"/>
              <a:t>Our Mission</a:t>
            </a:r>
            <a:endParaRPr lang="en-US" u="sng" dirty="0"/>
          </a:p>
        </p:txBody>
      </p:sp>
      <p:sp>
        <p:nvSpPr>
          <p:cNvPr id="3" name="Content Placeholder 2">
            <a:extLst>
              <a:ext uri="{FF2B5EF4-FFF2-40B4-BE49-F238E27FC236}">
                <a16:creationId xmlns:a16="http://schemas.microsoft.com/office/drawing/2014/main" id="{B10CA79F-FEFA-4DDD-BC5B-2DB99F54D6A5}"/>
              </a:ext>
            </a:extLst>
          </p:cNvPr>
          <p:cNvSpPr>
            <a:spLocks noGrp="1"/>
          </p:cNvSpPr>
          <p:nvPr>
            <p:ph idx="1"/>
          </p:nvPr>
        </p:nvSpPr>
        <p:spPr>
          <a:xfrm>
            <a:off x="718874" y="2325158"/>
            <a:ext cx="4534048" cy="3854979"/>
          </a:xfrm>
        </p:spPr>
        <p:txBody>
          <a:bodyPr>
            <a:normAutofit/>
          </a:bodyPr>
          <a:lstStyle/>
          <a:p>
            <a:pPr marL="0" indent="0">
              <a:buNone/>
            </a:pPr>
            <a:r>
              <a:rPr lang="en-US" sz="1500" b="1" dirty="0">
                <a:solidFill>
                  <a:schemeClr val="tx1"/>
                </a:solidFill>
              </a:rPr>
              <a:t>The mission of the Allentown Parking Authority is to operate, monitor, and maintain convenient and accessible parking facilities and on-street parking opportunities within the City of Allentown. The Allentown Parking Authority works to balance the parking needs of residents, employees, business and property owners, and visitors while enforcing parking ordinances and providing appropriate access to parking. We believe that the safety of our visitors and our residents is the number one concern, so we maintain our integrity with our officers keeping you and your vehicle safe while in the City of Allentown. </a:t>
            </a:r>
          </a:p>
        </p:txBody>
      </p:sp>
      <p:pic>
        <p:nvPicPr>
          <p:cNvPr id="9" name="Picture 8" descr="A building with glass windows&#10;&#10;Description automatically generated">
            <a:extLst>
              <a:ext uri="{FF2B5EF4-FFF2-40B4-BE49-F238E27FC236}">
                <a16:creationId xmlns:a16="http://schemas.microsoft.com/office/drawing/2014/main" id="{5A46C11E-10A1-7B0B-6EA8-86F7B5875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51" y="661484"/>
            <a:ext cx="4566400" cy="5535031"/>
          </a:xfrm>
          <a:prstGeom prst="rect">
            <a:avLst/>
          </a:prstGeom>
        </p:spPr>
      </p:pic>
      <p:sp>
        <p:nvSpPr>
          <p:cNvPr id="4" name="Rectangle 3">
            <a:extLst>
              <a:ext uri="{FF2B5EF4-FFF2-40B4-BE49-F238E27FC236}">
                <a16:creationId xmlns:a16="http://schemas.microsoft.com/office/drawing/2014/main" id="{505A7B93-3EA6-4CE1-96D7-49FB296FD546}"/>
              </a:ext>
            </a:extLst>
          </p:cNvPr>
          <p:cNvSpPr/>
          <p:nvPr/>
        </p:nvSpPr>
        <p:spPr>
          <a:xfrm>
            <a:off x="11317574" y="0"/>
            <a:ext cx="87442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18477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88963-104C-41D3-9F20-53EA9F7552C9}"/>
              </a:ext>
            </a:extLst>
          </p:cNvPr>
          <p:cNvPicPr>
            <a:picLocks noChangeAspect="1"/>
          </p:cNvPicPr>
          <p:nvPr/>
        </p:nvPicPr>
        <p:blipFill rotWithShape="1">
          <a:blip r:embed="rId2">
            <a:alphaModFix amt="35000"/>
          </a:blip>
          <a:srcRect b="5063"/>
          <a:stretch/>
        </p:blipFill>
        <p:spPr>
          <a:xfrm>
            <a:off x="20" y="10"/>
            <a:ext cx="12191980" cy="6857990"/>
          </a:xfrm>
          <a:prstGeom prst="rect">
            <a:avLst/>
          </a:prstGeom>
        </p:spPr>
      </p:pic>
      <p:sp>
        <p:nvSpPr>
          <p:cNvPr id="2" name="Title 1">
            <a:extLst>
              <a:ext uri="{FF2B5EF4-FFF2-40B4-BE49-F238E27FC236}">
                <a16:creationId xmlns:a16="http://schemas.microsoft.com/office/drawing/2014/main" id="{B3624044-C126-4684-93AF-8EBA492F338B}"/>
              </a:ext>
            </a:extLst>
          </p:cNvPr>
          <p:cNvSpPr>
            <a:spLocks noGrp="1"/>
          </p:cNvSpPr>
          <p:nvPr>
            <p:ph type="title"/>
          </p:nvPr>
        </p:nvSpPr>
        <p:spPr/>
        <p:txBody>
          <a:bodyPr>
            <a:normAutofit/>
          </a:bodyPr>
          <a:lstStyle/>
          <a:p>
            <a:r>
              <a:rPr lang="en-US">
                <a:solidFill>
                  <a:schemeClr val="tx1"/>
                </a:solidFill>
              </a:rPr>
              <a:t>3JA: No Current Reg/ *INOPERABLE*</a:t>
            </a:r>
          </a:p>
        </p:txBody>
      </p:sp>
      <p:sp>
        <p:nvSpPr>
          <p:cNvPr id="3" name="Content Placeholder 2">
            <a:extLst>
              <a:ext uri="{FF2B5EF4-FFF2-40B4-BE49-F238E27FC236}">
                <a16:creationId xmlns:a16="http://schemas.microsoft.com/office/drawing/2014/main" id="{069C368E-7A6C-422D-A11C-A6590431FB87}"/>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solidFill>
                  <a:schemeClr val="tx1"/>
                </a:solidFill>
              </a:rPr>
              <a:t>Even if the registration is current on a vehicle, it can still be ticketed for 3JA if the vehicle is unable to be moved. </a:t>
            </a:r>
          </a:p>
          <a:p>
            <a:pPr lvl="1">
              <a:buFont typeface="Arial" panose="020B0604020202020204" pitchFamily="34" charset="0"/>
              <a:buChar char="•"/>
            </a:pPr>
            <a:r>
              <a:rPr lang="en-US" dirty="0">
                <a:solidFill>
                  <a:schemeClr val="tx1"/>
                </a:solidFill>
              </a:rPr>
              <a:t>Up on a jack</a:t>
            </a:r>
          </a:p>
          <a:p>
            <a:pPr lvl="1">
              <a:buFont typeface="Arial" panose="020B0604020202020204" pitchFamily="34" charset="0"/>
              <a:buChar char="•"/>
            </a:pPr>
            <a:r>
              <a:rPr lang="en-US" dirty="0">
                <a:solidFill>
                  <a:schemeClr val="tx1"/>
                </a:solidFill>
              </a:rPr>
              <a:t>Vehicle is gutted</a:t>
            </a:r>
          </a:p>
          <a:p>
            <a:pPr lvl="1">
              <a:buFont typeface="Arial" panose="020B0604020202020204" pitchFamily="34" charset="0"/>
              <a:buChar char="•"/>
            </a:pPr>
            <a:r>
              <a:rPr lang="en-US" dirty="0">
                <a:solidFill>
                  <a:schemeClr val="tx1"/>
                </a:solidFill>
              </a:rPr>
              <a:t>No engine</a:t>
            </a:r>
          </a:p>
          <a:p>
            <a:pPr marL="201168" lvl="1" indent="0">
              <a:buNone/>
            </a:pPr>
            <a:endParaRPr lang="en-US" dirty="0">
              <a:solidFill>
                <a:schemeClr val="tx1"/>
              </a:solidFill>
            </a:endParaRPr>
          </a:p>
          <a:p>
            <a:pPr marL="201168" lvl="1" indent="0">
              <a:buNone/>
            </a:pPr>
            <a:r>
              <a:rPr lang="en-US" dirty="0">
                <a:solidFill>
                  <a:schemeClr val="tx1"/>
                </a:solidFill>
              </a:rPr>
              <a:t>The ordinance states: 615-53 Parking of inoperable or illegally registered vehicles</a:t>
            </a:r>
          </a:p>
          <a:p>
            <a:pPr marL="201168" lvl="1" indent="0">
              <a:buNone/>
            </a:pPr>
            <a:br>
              <a:rPr lang="en-US" dirty="0"/>
            </a:br>
            <a:r>
              <a:rPr lang="en-US" b="0" i="0" dirty="0">
                <a:solidFill>
                  <a:schemeClr val="tx1"/>
                </a:solidFill>
                <a:effectLst/>
                <a:latin typeface="freight-sans-pro"/>
              </a:rPr>
              <a:t>No person shall park or leave on the streets, highway or public property of the City any mechanically inoperable vehicles or vehicles without current registration plates.</a:t>
            </a:r>
            <a:endParaRPr lang="en-US" dirty="0">
              <a:solidFill>
                <a:schemeClr val="tx1"/>
              </a:solidFill>
            </a:endParaRPr>
          </a:p>
        </p:txBody>
      </p:sp>
      <p:sp>
        <p:nvSpPr>
          <p:cNvPr id="4" name="Rectangle 3">
            <a:extLst>
              <a:ext uri="{FF2B5EF4-FFF2-40B4-BE49-F238E27FC236}">
                <a16:creationId xmlns:a16="http://schemas.microsoft.com/office/drawing/2014/main" id="{FC437E72-3CDA-4CC7-AC6F-EDF5D627943E}"/>
              </a:ext>
            </a:extLst>
          </p:cNvPr>
          <p:cNvSpPr/>
          <p:nvPr/>
        </p:nvSpPr>
        <p:spPr>
          <a:xfrm>
            <a:off x="0" y="6294120"/>
            <a:ext cx="12192000" cy="56388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2576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D4AB-B9AE-2E38-B1CA-34632855C02A}"/>
              </a:ext>
            </a:extLst>
          </p:cNvPr>
          <p:cNvSpPr>
            <a:spLocks noGrp="1"/>
          </p:cNvSpPr>
          <p:nvPr>
            <p:ph type="title"/>
          </p:nvPr>
        </p:nvSpPr>
        <p:spPr>
          <a:xfrm>
            <a:off x="-142317" y="-1505674"/>
            <a:ext cx="8774588" cy="4938361"/>
          </a:xfrm>
        </p:spPr>
        <p:txBody>
          <a:bodyPr anchor="ctr">
            <a:normAutofit/>
          </a:bodyPr>
          <a:lstStyle/>
          <a:p>
            <a:pPr algn="r"/>
            <a:r>
              <a:rPr lang="en-US" sz="4400" dirty="0"/>
              <a:t> NO CURRENT INSPECTION</a:t>
            </a:r>
          </a:p>
        </p:txBody>
      </p:sp>
      <p:sp>
        <p:nvSpPr>
          <p:cNvPr id="3" name="Content Placeholder 2">
            <a:extLst>
              <a:ext uri="{FF2B5EF4-FFF2-40B4-BE49-F238E27FC236}">
                <a16:creationId xmlns:a16="http://schemas.microsoft.com/office/drawing/2014/main" id="{EF09DC6F-A3E6-1441-04A6-068563CCDA21}"/>
              </a:ext>
            </a:extLst>
          </p:cNvPr>
          <p:cNvSpPr>
            <a:spLocks noGrp="1"/>
          </p:cNvSpPr>
          <p:nvPr>
            <p:ph idx="1"/>
          </p:nvPr>
        </p:nvSpPr>
        <p:spPr>
          <a:xfrm>
            <a:off x="218114" y="0"/>
            <a:ext cx="10733084" cy="6393638"/>
          </a:xfrm>
        </p:spPr>
        <p:txBody>
          <a:bodyPr anchor="ctr">
            <a:normAutofit/>
          </a:bodyPr>
          <a:lstStyle/>
          <a:p>
            <a:r>
              <a:rPr lang="en-US" sz="3200" b="1" i="0" dirty="0">
                <a:solidFill>
                  <a:schemeClr val="tx1"/>
                </a:solidFill>
                <a:effectLst/>
                <a:latin typeface="freight-sans-pro"/>
              </a:rPr>
              <a:t>City Ordinance States: Parking Inoperable or illegally registere</a:t>
            </a:r>
            <a:r>
              <a:rPr lang="en-US" sz="3200" b="1" dirty="0">
                <a:solidFill>
                  <a:schemeClr val="tx1"/>
                </a:solidFill>
                <a:latin typeface="freight-sans-pro"/>
              </a:rPr>
              <a:t>d vehicles: </a:t>
            </a:r>
            <a:r>
              <a:rPr lang="en-US" sz="3200" b="1" i="0" dirty="0">
                <a:solidFill>
                  <a:schemeClr val="tx1"/>
                </a:solidFill>
                <a:effectLst/>
                <a:latin typeface="freight-sans-pro"/>
              </a:rPr>
              <a:t>No person shall park or leave on the streets, highways or public property of the City any vehicle without a current inspection sticker</a:t>
            </a:r>
            <a:endParaRPr lang="en-US" sz="3200" b="1" dirty="0">
              <a:solidFill>
                <a:schemeClr val="tx1"/>
              </a:solidFill>
            </a:endParaRPr>
          </a:p>
        </p:txBody>
      </p:sp>
    </p:spTree>
    <p:extLst>
      <p:ext uri="{BB962C8B-B14F-4D97-AF65-F5344CB8AC3E}">
        <p14:creationId xmlns:p14="http://schemas.microsoft.com/office/powerpoint/2010/main" val="350723672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9E7C-9914-A376-36D3-B5228C4A5F3A}"/>
              </a:ext>
            </a:extLst>
          </p:cNvPr>
          <p:cNvSpPr>
            <a:spLocks noGrp="1"/>
          </p:cNvSpPr>
          <p:nvPr>
            <p:ph type="title"/>
          </p:nvPr>
        </p:nvSpPr>
        <p:spPr/>
        <p:txBody>
          <a:bodyPr/>
          <a:lstStyle/>
          <a:p>
            <a:r>
              <a:rPr lang="en-US" dirty="0"/>
              <a:t>Reasons to get Inspection Tickets</a:t>
            </a:r>
          </a:p>
        </p:txBody>
      </p:sp>
      <p:graphicFrame>
        <p:nvGraphicFramePr>
          <p:cNvPr id="5" name="Content Placeholder 2">
            <a:extLst>
              <a:ext uri="{FF2B5EF4-FFF2-40B4-BE49-F238E27FC236}">
                <a16:creationId xmlns:a16="http://schemas.microsoft.com/office/drawing/2014/main" id="{15838E3D-9500-7670-C93B-87989FC1785D}"/>
              </a:ext>
            </a:extLst>
          </p:cNvPr>
          <p:cNvGraphicFramePr>
            <a:graphicFrameLocks noGrp="1"/>
          </p:cNvGraphicFramePr>
          <p:nvPr>
            <p:ph idx="1"/>
            <p:extLst>
              <p:ext uri="{D42A27DB-BD31-4B8C-83A1-F6EECF244321}">
                <p14:modId xmlns:p14="http://schemas.microsoft.com/office/powerpoint/2010/main" val="431283922"/>
              </p:ext>
            </p:extLst>
          </p:nvPr>
        </p:nvGraphicFramePr>
        <p:xfrm>
          <a:off x="684213" y="685800"/>
          <a:ext cx="8534400"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6521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1631-02DF-471B-890F-4A02011D2292}"/>
              </a:ext>
            </a:extLst>
          </p:cNvPr>
          <p:cNvSpPr>
            <a:spLocks noGrp="1"/>
          </p:cNvSpPr>
          <p:nvPr>
            <p:ph type="title"/>
          </p:nvPr>
        </p:nvSpPr>
        <p:spPr>
          <a:xfrm>
            <a:off x="477077" y="516835"/>
            <a:ext cx="5220531" cy="1790137"/>
          </a:xfrm>
        </p:spPr>
        <p:txBody>
          <a:bodyPr>
            <a:normAutofit/>
          </a:bodyPr>
          <a:lstStyle/>
          <a:p>
            <a:r>
              <a:rPr lang="en-US" sz="3600" dirty="0"/>
              <a:t> No Parking in Posted Handicap Area</a:t>
            </a:r>
          </a:p>
        </p:txBody>
      </p:sp>
      <p:sp>
        <p:nvSpPr>
          <p:cNvPr id="3" name="Content Placeholder 2">
            <a:extLst>
              <a:ext uri="{FF2B5EF4-FFF2-40B4-BE49-F238E27FC236}">
                <a16:creationId xmlns:a16="http://schemas.microsoft.com/office/drawing/2014/main" id="{234062A0-85E8-48C6-B70F-5E19997C9930}"/>
              </a:ext>
            </a:extLst>
          </p:cNvPr>
          <p:cNvSpPr>
            <a:spLocks noGrp="1"/>
          </p:cNvSpPr>
          <p:nvPr>
            <p:ph idx="1"/>
          </p:nvPr>
        </p:nvSpPr>
        <p:spPr>
          <a:xfrm>
            <a:off x="106478" y="2099011"/>
            <a:ext cx="5220532" cy="4536681"/>
          </a:xfrm>
        </p:spPr>
        <p:txBody>
          <a:bodyPr>
            <a:normAutofit fontScale="92500"/>
          </a:bodyPr>
          <a:lstStyle/>
          <a:p>
            <a:pPr marL="201168" lvl="1" indent="0">
              <a:buNone/>
            </a:pPr>
            <a:endParaRPr lang="en-US" sz="1400" b="1" dirty="0"/>
          </a:p>
          <a:p>
            <a:pPr lvl="1">
              <a:buFont typeface="Arial" panose="020B0604020202020204" pitchFamily="34" charset="0"/>
              <a:buChar char="•"/>
            </a:pPr>
            <a:r>
              <a:rPr lang="en-US" sz="2200" b="1" dirty="0">
                <a:solidFill>
                  <a:schemeClr val="tx1"/>
                </a:solidFill>
              </a:rPr>
              <a:t>Ordinance States: 615-55 Parking Prohibited at handicapped areas</a:t>
            </a:r>
          </a:p>
          <a:p>
            <a:pPr lvl="1">
              <a:buFont typeface="Arial" panose="020B0604020202020204" pitchFamily="34" charset="0"/>
              <a:buChar char="•"/>
            </a:pPr>
            <a:r>
              <a:rPr lang="en-US" sz="2200" b="1" i="0" dirty="0">
                <a:solidFill>
                  <a:schemeClr val="tx1"/>
                </a:solidFill>
                <a:effectLst/>
                <a:latin typeface="freight-sans-pro"/>
              </a:rPr>
              <a:t>No person shall park or leave unattended a vehicle at any place specifically reserved for handicapped parking, unless the parked vehicle has a state issued plate or placard (displayed in a conspicuous manner) for a handicapped person or severely disabled veteran and is being used in the immediate service of a handicapped person or severely disabled veteran.</a:t>
            </a:r>
            <a:endParaRPr lang="en-US" sz="2200" b="1" dirty="0">
              <a:solidFill>
                <a:schemeClr val="tx1"/>
              </a:solidFill>
            </a:endParaRPr>
          </a:p>
          <a:p>
            <a:pPr>
              <a:buFont typeface="Arial" panose="020B0604020202020204" pitchFamily="34" charset="0"/>
              <a:buChar char="•"/>
            </a:pPr>
            <a:endParaRPr lang="en-US" sz="1400" dirty="0"/>
          </a:p>
        </p:txBody>
      </p:sp>
      <p:pic>
        <p:nvPicPr>
          <p:cNvPr id="7" name="Picture 6" descr="A sign on a pole on a city street&#10;&#10;Description automatically generated">
            <a:extLst>
              <a:ext uri="{FF2B5EF4-FFF2-40B4-BE49-F238E27FC236}">
                <a16:creationId xmlns:a16="http://schemas.microsoft.com/office/drawing/2014/main" id="{F268230E-7D61-4135-B3DC-0920C716212C}"/>
              </a:ext>
            </a:extLst>
          </p:cNvPr>
          <p:cNvPicPr>
            <a:picLocks noChangeAspect="1"/>
          </p:cNvPicPr>
          <p:nvPr/>
        </p:nvPicPr>
        <p:blipFill rotWithShape="1">
          <a:blip r:embed="rId2"/>
          <a:srcRect l="16407" r="13516" b="1"/>
          <a:stretch/>
        </p:blipFill>
        <p:spPr>
          <a:xfrm>
            <a:off x="5821959" y="10"/>
            <a:ext cx="6364355" cy="6857990"/>
          </a:xfrm>
          <a:prstGeom prst="rect">
            <a:avLst/>
          </a:prstGeom>
        </p:spPr>
      </p:pic>
    </p:spTree>
    <p:extLst>
      <p:ext uri="{BB962C8B-B14F-4D97-AF65-F5344CB8AC3E}">
        <p14:creationId xmlns:p14="http://schemas.microsoft.com/office/powerpoint/2010/main" val="430797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1631-02DF-471B-890F-4A02011D2292}"/>
              </a:ext>
            </a:extLst>
          </p:cNvPr>
          <p:cNvSpPr>
            <a:spLocks noGrp="1"/>
          </p:cNvSpPr>
          <p:nvPr>
            <p:ph type="title" idx="4294967295"/>
          </p:nvPr>
        </p:nvSpPr>
        <p:spPr>
          <a:xfrm>
            <a:off x="5406875" y="264783"/>
            <a:ext cx="6405562" cy="1450975"/>
          </a:xfrm>
        </p:spPr>
        <p:txBody>
          <a:bodyPr>
            <a:normAutofit/>
          </a:bodyPr>
          <a:lstStyle/>
          <a:p>
            <a:r>
              <a:rPr lang="en-US" dirty="0"/>
              <a:t> Private Property</a:t>
            </a:r>
          </a:p>
        </p:txBody>
      </p:sp>
      <p:sp>
        <p:nvSpPr>
          <p:cNvPr id="3" name="Content Placeholder 2">
            <a:extLst>
              <a:ext uri="{FF2B5EF4-FFF2-40B4-BE49-F238E27FC236}">
                <a16:creationId xmlns:a16="http://schemas.microsoft.com/office/drawing/2014/main" id="{234062A0-85E8-48C6-B70F-5E19997C9930}"/>
              </a:ext>
            </a:extLst>
          </p:cNvPr>
          <p:cNvSpPr>
            <a:spLocks noGrp="1"/>
          </p:cNvSpPr>
          <p:nvPr>
            <p:ph idx="4294967295"/>
          </p:nvPr>
        </p:nvSpPr>
        <p:spPr>
          <a:xfrm>
            <a:off x="5268853" y="1827003"/>
            <a:ext cx="6405562" cy="3670300"/>
          </a:xfrm>
        </p:spPr>
        <p:txBody>
          <a:bodyPr>
            <a:noAutofit/>
          </a:bodyPr>
          <a:lstStyle/>
          <a:p>
            <a:pPr marL="0" indent="0" algn="ctr">
              <a:buNone/>
            </a:pPr>
            <a:r>
              <a:rPr lang="en-US" sz="2400" dirty="0"/>
              <a:t>The ordinance states: Parking Prohibited on private property</a:t>
            </a:r>
          </a:p>
          <a:p>
            <a:pPr marL="0" indent="0" algn="ctr">
              <a:buNone/>
            </a:pPr>
            <a:r>
              <a:rPr lang="en-US" sz="2400" b="0" i="0" dirty="0">
                <a:solidFill>
                  <a:srgbClr val="333333"/>
                </a:solidFill>
                <a:effectLst/>
                <a:latin typeface="freight-sans-pro"/>
              </a:rPr>
              <a:t>No person shall park or leave unattended a vehicle on private property without the consent of the owner or other person in control or possession of the property, except in the case of emergency or disablement of the vehicle, in which case the operator, within 24 hours, must show proof of the emergency and disablement and remove the vehicle from the private property.</a:t>
            </a:r>
            <a:endParaRPr lang="en-US" sz="2400" dirty="0"/>
          </a:p>
        </p:txBody>
      </p:sp>
      <p:pic>
        <p:nvPicPr>
          <p:cNvPr id="1030" name="Picture 6">
            <a:extLst>
              <a:ext uri="{FF2B5EF4-FFF2-40B4-BE49-F238E27FC236}">
                <a16:creationId xmlns:a16="http://schemas.microsoft.com/office/drawing/2014/main" id="{9005D496-4497-47A8-A15B-066B928C23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4763645" cy="2949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B325E54-831C-4A24-B30B-37D168EEB1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949872"/>
            <a:ext cx="4763645" cy="404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72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A5590-E85E-9375-D1CA-38B75471F50F}"/>
              </a:ext>
            </a:extLst>
          </p:cNvPr>
          <p:cNvSpPr>
            <a:spLocks noGrp="1"/>
          </p:cNvSpPr>
          <p:nvPr>
            <p:ph type="title"/>
          </p:nvPr>
        </p:nvSpPr>
        <p:spPr>
          <a:xfrm>
            <a:off x="494950" y="419451"/>
            <a:ext cx="11845255" cy="838897"/>
          </a:xfrm>
        </p:spPr>
        <p:txBody>
          <a:bodyPr anchor="ctr">
            <a:noAutofit/>
          </a:bodyPr>
          <a:lstStyle/>
          <a:p>
            <a:r>
              <a:rPr lang="en-US" sz="2400" u="sng" dirty="0"/>
              <a:t>Street Cleaning, sweeping, leaf collecting, snow plowing</a:t>
            </a:r>
          </a:p>
        </p:txBody>
      </p:sp>
      <p:sp>
        <p:nvSpPr>
          <p:cNvPr id="3" name="Content Placeholder 2">
            <a:extLst>
              <a:ext uri="{FF2B5EF4-FFF2-40B4-BE49-F238E27FC236}">
                <a16:creationId xmlns:a16="http://schemas.microsoft.com/office/drawing/2014/main" id="{C3C3A752-7F26-EC44-C510-DABB162D3E96}"/>
              </a:ext>
            </a:extLst>
          </p:cNvPr>
          <p:cNvSpPr>
            <a:spLocks noGrp="1"/>
          </p:cNvSpPr>
          <p:nvPr>
            <p:ph idx="1"/>
          </p:nvPr>
        </p:nvSpPr>
        <p:spPr>
          <a:xfrm>
            <a:off x="494951" y="1095476"/>
            <a:ext cx="7161554" cy="5225628"/>
          </a:xfrm>
        </p:spPr>
        <p:txBody>
          <a:bodyPr anchor="ctr">
            <a:normAutofit/>
          </a:bodyPr>
          <a:lstStyle/>
          <a:p>
            <a:r>
              <a:rPr lang="en-US" sz="2800" dirty="0">
                <a:solidFill>
                  <a:schemeClr val="tx1"/>
                </a:solidFill>
              </a:rPr>
              <a:t>Ordinance States: 615-111 Parking restrictions; exceptions: </a:t>
            </a:r>
            <a:r>
              <a:rPr lang="en-US" sz="2800" b="0" i="0" dirty="0">
                <a:solidFill>
                  <a:schemeClr val="tx1"/>
                </a:solidFill>
                <a:effectLst/>
                <a:latin typeface="freight-sans-pro"/>
              </a:rPr>
              <a:t>No person shall stop, stand or park a vehicle, or cause or permit a vehicle to be parked or left unattended on a City street posted for "No Parking/Street Cleaning" during the designated days and hours chosen by regulations promulgated by the Director of Public Works or his designee.</a:t>
            </a:r>
            <a:endParaRPr lang="en-US" sz="2800" dirty="0">
              <a:solidFill>
                <a:schemeClr val="tx1"/>
              </a:solidFill>
            </a:endParaRPr>
          </a:p>
        </p:txBody>
      </p:sp>
      <p:pic>
        <p:nvPicPr>
          <p:cNvPr id="4" name="Picture 3" descr="A car parked on the side of a road&#10;&#10;Description automatically generated">
            <a:extLst>
              <a:ext uri="{FF2B5EF4-FFF2-40B4-BE49-F238E27FC236}">
                <a16:creationId xmlns:a16="http://schemas.microsoft.com/office/drawing/2014/main" id="{578E6494-DABF-31DE-351C-1B90A4DC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80" y="1899036"/>
            <a:ext cx="4767358" cy="3465084"/>
          </a:xfrm>
          <a:prstGeom prst="rect">
            <a:avLst/>
          </a:prstGeom>
        </p:spPr>
      </p:pic>
    </p:spTree>
    <p:extLst>
      <p:ext uri="{BB962C8B-B14F-4D97-AF65-F5344CB8AC3E}">
        <p14:creationId xmlns:p14="http://schemas.microsoft.com/office/powerpoint/2010/main" val="244714017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descr="Cars parked in a line">
            <a:extLst>
              <a:ext uri="{FF2B5EF4-FFF2-40B4-BE49-F238E27FC236}">
                <a16:creationId xmlns:a16="http://schemas.microsoft.com/office/drawing/2014/main" id="{4394228D-A8CC-FB0F-2D59-23CA70E055AE}"/>
              </a:ext>
            </a:extLst>
          </p:cNvPr>
          <p:cNvPicPr>
            <a:picLocks noChangeAspect="1"/>
          </p:cNvPicPr>
          <p:nvPr/>
        </p:nvPicPr>
        <p:blipFill rotWithShape="1">
          <a:blip r:embed="rId2">
            <a:alphaModFix amt="25000"/>
          </a:blip>
          <a:srcRect t="11880" b="13120"/>
          <a:stretch/>
        </p:blipFill>
        <p:spPr>
          <a:xfrm>
            <a:off x="20" y="10"/>
            <a:ext cx="12191980" cy="6857990"/>
          </a:xfrm>
          <a:prstGeom prst="rect">
            <a:avLst/>
          </a:prstGeom>
        </p:spPr>
      </p:pic>
      <p:sp>
        <p:nvSpPr>
          <p:cNvPr id="2" name="Title 1">
            <a:extLst>
              <a:ext uri="{FF2B5EF4-FFF2-40B4-BE49-F238E27FC236}">
                <a16:creationId xmlns:a16="http://schemas.microsoft.com/office/drawing/2014/main" id="{422FD21F-BFAE-BCD5-5B2B-42B5A9487788}"/>
              </a:ext>
            </a:extLst>
          </p:cNvPr>
          <p:cNvSpPr>
            <a:spLocks noGrp="1"/>
          </p:cNvSpPr>
          <p:nvPr>
            <p:ph type="ctrTitle"/>
          </p:nvPr>
        </p:nvSpPr>
        <p:spPr/>
        <p:txBody>
          <a:bodyPr>
            <a:normAutofit/>
          </a:bodyPr>
          <a:lstStyle/>
          <a:p>
            <a:r>
              <a:rPr lang="en-US" dirty="0"/>
              <a:t>HOW DO I REPORT AN ILLEGALLY PARKED CAR</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527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81B9-798C-D5CF-D2FC-FB1D07B50ED0}"/>
              </a:ext>
            </a:extLst>
          </p:cNvPr>
          <p:cNvSpPr>
            <a:spLocks noGrp="1"/>
          </p:cNvSpPr>
          <p:nvPr>
            <p:ph type="title"/>
          </p:nvPr>
        </p:nvSpPr>
        <p:spPr>
          <a:xfrm>
            <a:off x="450253" y="508139"/>
            <a:ext cx="7872798" cy="2201502"/>
          </a:xfrm>
        </p:spPr>
        <p:txBody>
          <a:bodyPr>
            <a:normAutofit/>
          </a:bodyPr>
          <a:lstStyle/>
          <a:p>
            <a:pPr algn="ctr"/>
            <a:r>
              <a:rPr lang="en-US" sz="3600" dirty="0">
                <a:solidFill>
                  <a:schemeClr val="tx2"/>
                </a:solidFill>
              </a:rPr>
              <a:t>24/7 DISPATCH NUMBER</a:t>
            </a:r>
          </a:p>
        </p:txBody>
      </p:sp>
      <p:sp>
        <p:nvSpPr>
          <p:cNvPr id="3" name="Content Placeholder 2">
            <a:extLst>
              <a:ext uri="{FF2B5EF4-FFF2-40B4-BE49-F238E27FC236}">
                <a16:creationId xmlns:a16="http://schemas.microsoft.com/office/drawing/2014/main" id="{C91E6AD4-0D0D-AF08-546F-53F7449A47F1}"/>
              </a:ext>
            </a:extLst>
          </p:cNvPr>
          <p:cNvSpPr>
            <a:spLocks noGrp="1"/>
          </p:cNvSpPr>
          <p:nvPr>
            <p:ph idx="1"/>
          </p:nvPr>
        </p:nvSpPr>
        <p:spPr>
          <a:xfrm>
            <a:off x="400174" y="1323487"/>
            <a:ext cx="8292675" cy="3639289"/>
          </a:xfrm>
        </p:spPr>
        <p:txBody>
          <a:bodyPr anchor="ctr">
            <a:normAutofit/>
          </a:bodyPr>
          <a:lstStyle/>
          <a:p>
            <a:r>
              <a:rPr lang="en-US" sz="3200" dirty="0">
                <a:solidFill>
                  <a:schemeClr val="tx2"/>
                </a:solidFill>
              </a:rPr>
              <a:t>Our dispatching department is open 24/7 including holidays. </a:t>
            </a:r>
          </a:p>
          <a:p>
            <a:r>
              <a:rPr lang="en-US" sz="3200" dirty="0">
                <a:solidFill>
                  <a:schemeClr val="tx2"/>
                </a:solidFill>
              </a:rPr>
              <a:t>The phone number is 610-349-0400</a:t>
            </a:r>
          </a:p>
        </p:txBody>
      </p:sp>
      <p:pic>
        <p:nvPicPr>
          <p:cNvPr id="7" name="Graphic 6" descr="Speaker Phone">
            <a:extLst>
              <a:ext uri="{FF2B5EF4-FFF2-40B4-BE49-F238E27FC236}">
                <a16:creationId xmlns:a16="http://schemas.microsoft.com/office/drawing/2014/main" id="{6010C254-C12E-BA55-2FC4-CEFD4DA4EE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627586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E0F9-18D2-1A62-4286-0FEE965B5973}"/>
              </a:ext>
            </a:extLst>
          </p:cNvPr>
          <p:cNvSpPr>
            <a:spLocks noGrp="1"/>
          </p:cNvSpPr>
          <p:nvPr>
            <p:ph type="title"/>
          </p:nvPr>
        </p:nvSpPr>
        <p:spPr>
          <a:xfrm>
            <a:off x="5735637" y="685800"/>
            <a:ext cx="4373563" cy="1507067"/>
          </a:xfrm>
        </p:spPr>
        <p:txBody>
          <a:bodyPr>
            <a:normAutofit/>
          </a:bodyPr>
          <a:lstStyle/>
          <a:p>
            <a:r>
              <a:rPr lang="en-US" sz="3200" dirty="0">
                <a:solidFill>
                  <a:srgbClr val="FFFFFF"/>
                </a:solidFill>
              </a:rPr>
              <a:t>DO YOU TICKET 24/7?</a:t>
            </a:r>
          </a:p>
        </p:txBody>
      </p:sp>
      <p:sp>
        <p:nvSpPr>
          <p:cNvPr id="3" name="Content Placeholder 2">
            <a:extLst>
              <a:ext uri="{FF2B5EF4-FFF2-40B4-BE49-F238E27FC236}">
                <a16:creationId xmlns:a16="http://schemas.microsoft.com/office/drawing/2014/main" id="{DAB95626-7F12-74A8-DC3D-0C6E0AC07416}"/>
              </a:ext>
            </a:extLst>
          </p:cNvPr>
          <p:cNvSpPr>
            <a:spLocks noGrp="1"/>
          </p:cNvSpPr>
          <p:nvPr>
            <p:ph idx="1"/>
          </p:nvPr>
        </p:nvSpPr>
        <p:spPr>
          <a:xfrm>
            <a:off x="4798504" y="1439333"/>
            <a:ext cx="6058630" cy="3615267"/>
          </a:xfrm>
        </p:spPr>
        <p:txBody>
          <a:bodyPr>
            <a:noAutofit/>
          </a:bodyPr>
          <a:lstStyle/>
          <a:p>
            <a:r>
              <a:rPr lang="en-US" sz="2800" dirty="0">
                <a:solidFill>
                  <a:srgbClr val="0F496F"/>
                </a:solidFill>
              </a:rPr>
              <a:t>We have staff working 24/7 </a:t>
            </a:r>
          </a:p>
          <a:p>
            <a:r>
              <a:rPr lang="en-US" sz="2800" dirty="0">
                <a:solidFill>
                  <a:srgbClr val="0F496F"/>
                </a:solidFill>
              </a:rPr>
              <a:t>Between the hours of 11PM-7:00AM we patrol our parking garages, lots, contracted lots, dispatch complaints, and any hazard violations in between </a:t>
            </a:r>
          </a:p>
        </p:txBody>
      </p:sp>
      <p:pic>
        <p:nvPicPr>
          <p:cNvPr id="7" name="Graphic 6" descr="Security Camera">
            <a:extLst>
              <a:ext uri="{FF2B5EF4-FFF2-40B4-BE49-F238E27FC236}">
                <a16:creationId xmlns:a16="http://schemas.microsoft.com/office/drawing/2014/main" id="{2EB3B5FF-1ECB-A07E-26C1-60501D19C1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407" y="824865"/>
            <a:ext cx="4887466" cy="4887466"/>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115580580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59D7A3-C5AC-E6A8-E19A-6B1C50F416F0}"/>
              </a:ext>
            </a:extLst>
          </p:cNvPr>
          <p:cNvSpPr>
            <a:spLocks noGrp="1"/>
          </p:cNvSpPr>
          <p:nvPr>
            <p:ph idx="1"/>
          </p:nvPr>
        </p:nvSpPr>
        <p:spPr>
          <a:xfrm>
            <a:off x="7135895" y="1714821"/>
            <a:ext cx="3479419" cy="2922591"/>
          </a:xfrm>
        </p:spPr>
        <p:txBody>
          <a:bodyPr anchor="t">
            <a:normAutofit/>
          </a:bodyPr>
          <a:lstStyle/>
          <a:p>
            <a:pPr marL="0" indent="0" algn="ctr">
              <a:buNone/>
            </a:pPr>
            <a:r>
              <a:rPr lang="en-US" sz="2400" dirty="0">
                <a:solidFill>
                  <a:srgbClr val="0F496F"/>
                </a:solidFill>
              </a:rPr>
              <a:t>You can report illegally parked cars online through our </a:t>
            </a:r>
            <a:r>
              <a:rPr lang="en-US" sz="2800" dirty="0">
                <a:solidFill>
                  <a:srgbClr val="0F496F"/>
                </a:solidFill>
              </a:rPr>
              <a:t>website’s</a:t>
            </a:r>
            <a:r>
              <a:rPr lang="en-US" sz="2400" dirty="0">
                <a:solidFill>
                  <a:srgbClr val="0F496F"/>
                </a:solidFill>
              </a:rPr>
              <a:t> digital dispatch tab. </a:t>
            </a:r>
          </a:p>
        </p:txBody>
      </p:sp>
      <p:pic>
        <p:nvPicPr>
          <p:cNvPr id="5" name="Picture 4" descr="A screenshot of a parking authority&#10;&#10;Description automatically generated">
            <a:extLst>
              <a:ext uri="{FF2B5EF4-FFF2-40B4-BE49-F238E27FC236}">
                <a16:creationId xmlns:a16="http://schemas.microsoft.com/office/drawing/2014/main" id="{8F69D5DF-42AA-2B0B-B8F0-87F62BA3F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41" y="1097060"/>
            <a:ext cx="5099014" cy="4334162"/>
          </a:xfrm>
          <a:prstGeom prst="rect">
            <a:avLst/>
          </a:prstGeom>
        </p:spPr>
      </p:pic>
    </p:spTree>
    <p:extLst>
      <p:ext uri="{BB962C8B-B14F-4D97-AF65-F5344CB8AC3E}">
        <p14:creationId xmlns:p14="http://schemas.microsoft.com/office/powerpoint/2010/main" val="69624223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89A1-D882-41D3-AFD2-CB68FFED6308}"/>
              </a:ext>
            </a:extLst>
          </p:cNvPr>
          <p:cNvSpPr>
            <a:spLocks noGrp="1"/>
          </p:cNvSpPr>
          <p:nvPr>
            <p:ph type="title"/>
          </p:nvPr>
        </p:nvSpPr>
        <p:spPr>
          <a:xfrm>
            <a:off x="4965290" y="365760"/>
            <a:ext cx="5997678" cy="1325562"/>
          </a:xfrm>
        </p:spPr>
        <p:txBody>
          <a:bodyPr>
            <a:normAutofit/>
          </a:bodyPr>
          <a:lstStyle/>
          <a:p>
            <a:pPr algn="ctr"/>
            <a:r>
              <a:rPr lang="en-US" b="1" u="sng" dirty="0"/>
              <a:t>Our Purpose</a:t>
            </a:r>
            <a:endParaRPr lang="en-US" u="sng" dirty="0"/>
          </a:p>
        </p:txBody>
      </p:sp>
      <p:sp>
        <p:nvSpPr>
          <p:cNvPr id="3" name="Content Placeholder 2">
            <a:extLst>
              <a:ext uri="{FF2B5EF4-FFF2-40B4-BE49-F238E27FC236}">
                <a16:creationId xmlns:a16="http://schemas.microsoft.com/office/drawing/2014/main" id="{B10CA79F-FEFA-4DDD-BC5B-2DB99F54D6A5}"/>
              </a:ext>
            </a:extLst>
          </p:cNvPr>
          <p:cNvSpPr>
            <a:spLocks noGrp="1"/>
          </p:cNvSpPr>
          <p:nvPr>
            <p:ph idx="1"/>
          </p:nvPr>
        </p:nvSpPr>
        <p:spPr>
          <a:xfrm>
            <a:off x="4873011" y="1166840"/>
            <a:ext cx="6015571" cy="4174398"/>
          </a:xfrm>
        </p:spPr>
        <p:txBody>
          <a:bodyPr>
            <a:normAutofit/>
          </a:bodyPr>
          <a:lstStyle/>
          <a:p>
            <a:pPr marL="0" indent="0">
              <a:buNone/>
            </a:pPr>
            <a:r>
              <a:rPr lang="en-US" b="1" dirty="0">
                <a:solidFill>
                  <a:schemeClr val="tx1"/>
                </a:solidFill>
              </a:rPr>
              <a:t>The purpose of the Allentown Parking Authority is to establish guidelines for enforcing parking law violators that ensures the safety of both the violator and the Parking Enforcement Officer. The purpose of this standard operating procedure is to establish uniform guidelines for officers to follow regarding control and enforcement action(s) incidental to a violation.</a:t>
            </a:r>
          </a:p>
        </p:txBody>
      </p:sp>
      <p:pic>
        <p:nvPicPr>
          <p:cNvPr id="6" name="Picture 5" descr="A street with cars parked on the side of the road&#10;&#10;Description automatically generated">
            <a:extLst>
              <a:ext uri="{FF2B5EF4-FFF2-40B4-BE49-F238E27FC236}">
                <a16:creationId xmlns:a16="http://schemas.microsoft.com/office/drawing/2014/main" id="{B4D66A6A-647B-F74E-813C-F34B21C98CF1}"/>
              </a:ext>
            </a:extLst>
          </p:cNvPr>
          <p:cNvPicPr>
            <a:picLocks noChangeAspect="1"/>
          </p:cNvPicPr>
          <p:nvPr/>
        </p:nvPicPr>
        <p:blipFill rotWithShape="1">
          <a:blip r:embed="rId2">
            <a:extLst>
              <a:ext uri="{28A0092B-C50C-407E-A947-70E740481C1C}">
                <a14:useLocalDpi xmlns:a14="http://schemas.microsoft.com/office/drawing/2010/main" val="0"/>
              </a:ext>
            </a:extLst>
          </a:blip>
          <a:srcRect l="23029" r="23029"/>
          <a:stretch/>
        </p:blipFill>
        <p:spPr>
          <a:xfrm>
            <a:off x="20" y="10"/>
            <a:ext cx="4653291" cy="6857990"/>
          </a:xfrm>
          <a:prstGeom prst="rect">
            <a:avLst/>
          </a:prstGeom>
        </p:spPr>
      </p:pic>
      <p:sp>
        <p:nvSpPr>
          <p:cNvPr id="4" name="Rectangle 3">
            <a:extLst>
              <a:ext uri="{FF2B5EF4-FFF2-40B4-BE49-F238E27FC236}">
                <a16:creationId xmlns:a16="http://schemas.microsoft.com/office/drawing/2014/main" id="{505A7B93-3EA6-4CE1-96D7-49FB296FD546}"/>
              </a:ext>
            </a:extLst>
          </p:cNvPr>
          <p:cNvSpPr/>
          <p:nvPr/>
        </p:nvSpPr>
        <p:spPr>
          <a:xfrm>
            <a:off x="11317574" y="0"/>
            <a:ext cx="87442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32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9701-DE24-8141-073E-DFCFBF8B6347}"/>
              </a:ext>
            </a:extLst>
          </p:cNvPr>
          <p:cNvSpPr>
            <a:spLocks noGrp="1"/>
          </p:cNvSpPr>
          <p:nvPr>
            <p:ph type="title"/>
          </p:nvPr>
        </p:nvSpPr>
        <p:spPr>
          <a:xfrm>
            <a:off x="684212" y="485244"/>
            <a:ext cx="8534400" cy="1507067"/>
          </a:xfrm>
        </p:spPr>
        <p:txBody>
          <a:bodyPr>
            <a:normAutofit/>
          </a:bodyPr>
          <a:lstStyle/>
          <a:p>
            <a:r>
              <a:rPr lang="en-US" dirty="0"/>
              <a:t>Do I have to give my name and phone number? </a:t>
            </a:r>
          </a:p>
        </p:txBody>
      </p:sp>
      <p:sp>
        <p:nvSpPr>
          <p:cNvPr id="3" name="Content Placeholder 2">
            <a:extLst>
              <a:ext uri="{FF2B5EF4-FFF2-40B4-BE49-F238E27FC236}">
                <a16:creationId xmlns:a16="http://schemas.microsoft.com/office/drawing/2014/main" id="{EE5CF099-0B95-D6FB-EDDC-F1A3F8767359}"/>
              </a:ext>
            </a:extLst>
          </p:cNvPr>
          <p:cNvSpPr>
            <a:spLocks noGrp="1"/>
          </p:cNvSpPr>
          <p:nvPr>
            <p:ph idx="1"/>
          </p:nvPr>
        </p:nvSpPr>
        <p:spPr>
          <a:xfrm>
            <a:off x="684212" y="2068511"/>
            <a:ext cx="8534400" cy="3615267"/>
          </a:xfrm>
        </p:spPr>
        <p:txBody>
          <a:bodyPr>
            <a:normAutofit/>
          </a:bodyPr>
          <a:lstStyle/>
          <a:p>
            <a:r>
              <a:rPr lang="en-US">
                <a:solidFill>
                  <a:schemeClr val="tx1"/>
                </a:solidFill>
              </a:rPr>
              <a:t>There are some complaints where we do need a name and phone number to send an officer such as 72 hours, private property, blocked garages/driveways. </a:t>
            </a:r>
          </a:p>
          <a:p>
            <a:r>
              <a:rPr lang="en-US">
                <a:solidFill>
                  <a:schemeClr val="tx1"/>
                </a:solidFill>
              </a:rPr>
              <a:t>All other complaints may remain anonymous if need be</a:t>
            </a:r>
          </a:p>
          <a:p>
            <a:r>
              <a:rPr lang="en-US">
                <a:solidFill>
                  <a:schemeClr val="tx1"/>
                </a:solidFill>
              </a:rPr>
              <a:t>We use the information to call you back if we have any questions or can't locate the vehicle in violation</a:t>
            </a:r>
          </a:p>
        </p:txBody>
      </p:sp>
    </p:spTree>
    <p:extLst>
      <p:ext uri="{BB962C8B-B14F-4D97-AF65-F5344CB8AC3E}">
        <p14:creationId xmlns:p14="http://schemas.microsoft.com/office/powerpoint/2010/main" val="4077236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5EA5A6-07EE-9816-4E4F-A63B48845DAC}"/>
              </a:ext>
            </a:extLst>
          </p:cNvPr>
          <p:cNvPicPr>
            <a:picLocks noChangeAspect="1"/>
          </p:cNvPicPr>
          <p:nvPr/>
        </p:nvPicPr>
        <p:blipFill>
          <a:blip r:embed="rId2"/>
          <a:stretch>
            <a:fillRect/>
          </a:stretch>
        </p:blipFill>
        <p:spPr>
          <a:xfrm>
            <a:off x="213338" y="443960"/>
            <a:ext cx="2762250" cy="6019800"/>
          </a:xfrm>
          <a:prstGeom prst="rect">
            <a:avLst/>
          </a:prstGeom>
        </p:spPr>
      </p:pic>
      <p:sp>
        <p:nvSpPr>
          <p:cNvPr id="15" name="TextBox 14">
            <a:extLst>
              <a:ext uri="{FF2B5EF4-FFF2-40B4-BE49-F238E27FC236}">
                <a16:creationId xmlns:a16="http://schemas.microsoft.com/office/drawing/2014/main" id="{8C28AEDB-0CE9-04A9-1DD0-82DE09E40F3C}"/>
              </a:ext>
            </a:extLst>
          </p:cNvPr>
          <p:cNvSpPr txBox="1"/>
          <p:nvPr/>
        </p:nvSpPr>
        <p:spPr>
          <a:xfrm>
            <a:off x="3464654" y="492851"/>
            <a:ext cx="3431096" cy="276999"/>
          </a:xfrm>
          <a:prstGeom prst="rect">
            <a:avLst/>
          </a:prstGeom>
          <a:noFill/>
        </p:spPr>
        <p:txBody>
          <a:bodyPr wrap="square" rtlCol="0">
            <a:spAutoFit/>
          </a:bodyPr>
          <a:lstStyle/>
          <a:p>
            <a:r>
              <a:rPr lang="en-US" sz="1200" dirty="0"/>
              <a:t>Ticket number  </a:t>
            </a:r>
          </a:p>
        </p:txBody>
      </p:sp>
      <p:sp>
        <p:nvSpPr>
          <p:cNvPr id="17" name="TextBox 16">
            <a:extLst>
              <a:ext uri="{FF2B5EF4-FFF2-40B4-BE49-F238E27FC236}">
                <a16:creationId xmlns:a16="http://schemas.microsoft.com/office/drawing/2014/main" id="{409C1586-7B84-639A-D65A-C9493091D591}"/>
              </a:ext>
            </a:extLst>
          </p:cNvPr>
          <p:cNvSpPr txBox="1"/>
          <p:nvPr/>
        </p:nvSpPr>
        <p:spPr>
          <a:xfrm>
            <a:off x="3429351" y="717417"/>
            <a:ext cx="2828836" cy="461665"/>
          </a:xfrm>
          <a:prstGeom prst="rect">
            <a:avLst/>
          </a:prstGeom>
          <a:noFill/>
        </p:spPr>
        <p:txBody>
          <a:bodyPr wrap="square" rtlCol="0">
            <a:spAutoFit/>
          </a:bodyPr>
          <a:lstStyle/>
          <a:p>
            <a:r>
              <a:rPr lang="en-US" sz="1200" dirty="0"/>
              <a:t>Date, time &amp; day of the week ticket was issued </a:t>
            </a:r>
          </a:p>
        </p:txBody>
      </p:sp>
      <p:cxnSp>
        <p:nvCxnSpPr>
          <p:cNvPr id="19" name="Straight Arrow Connector 18">
            <a:extLst>
              <a:ext uri="{FF2B5EF4-FFF2-40B4-BE49-F238E27FC236}">
                <a16:creationId xmlns:a16="http://schemas.microsoft.com/office/drawing/2014/main" id="{36335E4F-6AEF-1854-7D78-7B68036150CA}"/>
              </a:ext>
            </a:extLst>
          </p:cNvPr>
          <p:cNvCxnSpPr>
            <a:cxnSpLocks/>
            <a:endCxn id="15" idx="1"/>
          </p:cNvCxnSpPr>
          <p:nvPr/>
        </p:nvCxnSpPr>
        <p:spPr>
          <a:xfrm>
            <a:off x="2143125" y="620649"/>
            <a:ext cx="1321529" cy="10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84A725-DB09-F5B9-9B37-D6978B1BD397}"/>
              </a:ext>
            </a:extLst>
          </p:cNvPr>
          <p:cNvCxnSpPr>
            <a:cxnSpLocks/>
          </p:cNvCxnSpPr>
          <p:nvPr/>
        </p:nvCxnSpPr>
        <p:spPr>
          <a:xfrm>
            <a:off x="2524075" y="837202"/>
            <a:ext cx="9405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42EBB2D-5D4F-C4EE-938A-7EA4278C327F}"/>
              </a:ext>
            </a:extLst>
          </p:cNvPr>
          <p:cNvSpPr txBox="1"/>
          <p:nvPr/>
        </p:nvSpPr>
        <p:spPr>
          <a:xfrm>
            <a:off x="3429351" y="1107934"/>
            <a:ext cx="2510055" cy="276999"/>
          </a:xfrm>
          <a:prstGeom prst="rect">
            <a:avLst/>
          </a:prstGeom>
          <a:noFill/>
        </p:spPr>
        <p:txBody>
          <a:bodyPr wrap="square" rtlCol="0">
            <a:spAutoFit/>
          </a:bodyPr>
          <a:lstStyle/>
          <a:p>
            <a:r>
              <a:rPr lang="en-US" sz="1200" dirty="0"/>
              <a:t>Plate number or last 8 of vin </a:t>
            </a:r>
          </a:p>
        </p:txBody>
      </p:sp>
      <p:cxnSp>
        <p:nvCxnSpPr>
          <p:cNvPr id="27" name="Straight Arrow Connector 26">
            <a:extLst>
              <a:ext uri="{FF2B5EF4-FFF2-40B4-BE49-F238E27FC236}">
                <a16:creationId xmlns:a16="http://schemas.microsoft.com/office/drawing/2014/main" id="{A52D3C99-3116-19E3-11B5-3ADE129704FE}"/>
              </a:ext>
            </a:extLst>
          </p:cNvPr>
          <p:cNvCxnSpPr>
            <a:cxnSpLocks/>
            <a:endCxn id="25" idx="1"/>
          </p:cNvCxnSpPr>
          <p:nvPr/>
        </p:nvCxnSpPr>
        <p:spPr>
          <a:xfrm>
            <a:off x="1771650" y="1218752"/>
            <a:ext cx="1657701" cy="27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CBC5FC6-9157-1014-2E67-3DF040CA4AD3}"/>
              </a:ext>
            </a:extLst>
          </p:cNvPr>
          <p:cNvSpPr txBox="1"/>
          <p:nvPr/>
        </p:nvSpPr>
        <p:spPr>
          <a:xfrm>
            <a:off x="3429351" y="1301554"/>
            <a:ext cx="3426915" cy="276999"/>
          </a:xfrm>
          <a:prstGeom prst="rect">
            <a:avLst/>
          </a:prstGeom>
          <a:noFill/>
        </p:spPr>
        <p:txBody>
          <a:bodyPr wrap="square" rtlCol="0">
            <a:spAutoFit/>
          </a:bodyPr>
          <a:lstStyle/>
          <a:p>
            <a:r>
              <a:rPr lang="en-US" sz="1200" dirty="0"/>
              <a:t>State of plate or VIN only if written by last 8 of vin</a:t>
            </a:r>
          </a:p>
        </p:txBody>
      </p:sp>
      <p:cxnSp>
        <p:nvCxnSpPr>
          <p:cNvPr id="31" name="Straight Arrow Connector 30">
            <a:extLst>
              <a:ext uri="{FF2B5EF4-FFF2-40B4-BE49-F238E27FC236}">
                <a16:creationId xmlns:a16="http://schemas.microsoft.com/office/drawing/2014/main" id="{26AEFE99-947B-5D06-6BE2-8A2D776BC3FF}"/>
              </a:ext>
            </a:extLst>
          </p:cNvPr>
          <p:cNvCxnSpPr>
            <a:cxnSpLocks/>
            <a:endCxn id="29" idx="1"/>
          </p:cNvCxnSpPr>
          <p:nvPr/>
        </p:nvCxnSpPr>
        <p:spPr>
          <a:xfrm flipV="1">
            <a:off x="1921940" y="1440054"/>
            <a:ext cx="1507411" cy="8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8DDA6BE-6207-AC8D-016E-414736969820}"/>
              </a:ext>
            </a:extLst>
          </p:cNvPr>
          <p:cNvSpPr txBox="1"/>
          <p:nvPr/>
        </p:nvSpPr>
        <p:spPr>
          <a:xfrm>
            <a:off x="3429351" y="1508776"/>
            <a:ext cx="3162649" cy="276999"/>
          </a:xfrm>
          <a:prstGeom prst="rect">
            <a:avLst/>
          </a:prstGeom>
          <a:noFill/>
        </p:spPr>
        <p:txBody>
          <a:bodyPr wrap="square" rtlCol="0">
            <a:spAutoFit/>
          </a:bodyPr>
          <a:lstStyle/>
          <a:p>
            <a:r>
              <a:rPr lang="en-US" sz="1200" dirty="0"/>
              <a:t>Vin number if visible</a:t>
            </a:r>
          </a:p>
        </p:txBody>
      </p:sp>
      <p:cxnSp>
        <p:nvCxnSpPr>
          <p:cNvPr id="39" name="Straight Arrow Connector 38">
            <a:extLst>
              <a:ext uri="{FF2B5EF4-FFF2-40B4-BE49-F238E27FC236}">
                <a16:creationId xmlns:a16="http://schemas.microsoft.com/office/drawing/2014/main" id="{332EAECD-BADD-E38D-6B3D-FBA877E6BD3E}"/>
              </a:ext>
            </a:extLst>
          </p:cNvPr>
          <p:cNvCxnSpPr>
            <a:cxnSpLocks/>
          </p:cNvCxnSpPr>
          <p:nvPr/>
        </p:nvCxnSpPr>
        <p:spPr>
          <a:xfrm>
            <a:off x="1457325" y="1611602"/>
            <a:ext cx="1972026" cy="28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667AEE6-B796-EBF6-2159-0B9238A1557B}"/>
              </a:ext>
            </a:extLst>
          </p:cNvPr>
          <p:cNvSpPr txBox="1"/>
          <p:nvPr/>
        </p:nvSpPr>
        <p:spPr>
          <a:xfrm>
            <a:off x="3429351" y="1736376"/>
            <a:ext cx="3127346" cy="276999"/>
          </a:xfrm>
          <a:prstGeom prst="rect">
            <a:avLst/>
          </a:prstGeom>
          <a:noFill/>
        </p:spPr>
        <p:txBody>
          <a:bodyPr wrap="square" rtlCol="0">
            <a:spAutoFit/>
          </a:bodyPr>
          <a:lstStyle/>
          <a:p>
            <a:r>
              <a:rPr lang="en-US" sz="1200" dirty="0"/>
              <a:t>Location vehicle is parked when ticketed</a:t>
            </a:r>
          </a:p>
        </p:txBody>
      </p:sp>
      <p:cxnSp>
        <p:nvCxnSpPr>
          <p:cNvPr id="45" name="Straight Arrow Connector 44">
            <a:extLst>
              <a:ext uri="{FF2B5EF4-FFF2-40B4-BE49-F238E27FC236}">
                <a16:creationId xmlns:a16="http://schemas.microsoft.com/office/drawing/2014/main" id="{2652D889-D388-9B52-0FA9-75E237107144}"/>
              </a:ext>
            </a:extLst>
          </p:cNvPr>
          <p:cNvCxnSpPr>
            <a:cxnSpLocks/>
            <a:endCxn id="43" idx="1"/>
          </p:cNvCxnSpPr>
          <p:nvPr/>
        </p:nvCxnSpPr>
        <p:spPr>
          <a:xfrm>
            <a:off x="2265028" y="1865829"/>
            <a:ext cx="1164323" cy="9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CB7AEBE-B04E-2E25-9753-3B5DFBDB5A95}"/>
              </a:ext>
            </a:extLst>
          </p:cNvPr>
          <p:cNvSpPr txBox="1"/>
          <p:nvPr/>
        </p:nvSpPr>
        <p:spPr>
          <a:xfrm>
            <a:off x="3432885" y="1932665"/>
            <a:ext cx="2631345" cy="276999"/>
          </a:xfrm>
          <a:prstGeom prst="rect">
            <a:avLst/>
          </a:prstGeom>
          <a:noFill/>
        </p:spPr>
        <p:txBody>
          <a:bodyPr wrap="square" rtlCol="0">
            <a:spAutoFit/>
          </a:bodyPr>
          <a:lstStyle/>
          <a:p>
            <a:r>
              <a:rPr lang="en-US" sz="1200" dirty="0"/>
              <a:t>Make of vehicle</a:t>
            </a:r>
          </a:p>
        </p:txBody>
      </p:sp>
      <p:cxnSp>
        <p:nvCxnSpPr>
          <p:cNvPr id="50" name="Straight Arrow Connector 49">
            <a:extLst>
              <a:ext uri="{FF2B5EF4-FFF2-40B4-BE49-F238E27FC236}">
                <a16:creationId xmlns:a16="http://schemas.microsoft.com/office/drawing/2014/main" id="{89BBA92D-1F8C-2230-074F-141F093DD06B}"/>
              </a:ext>
            </a:extLst>
          </p:cNvPr>
          <p:cNvCxnSpPr>
            <a:cxnSpLocks/>
          </p:cNvCxnSpPr>
          <p:nvPr/>
        </p:nvCxnSpPr>
        <p:spPr>
          <a:xfrm>
            <a:off x="1550171" y="2058376"/>
            <a:ext cx="1878730" cy="20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E945F8D-93DF-3FD8-63E1-D224D6A99C84}"/>
              </a:ext>
            </a:extLst>
          </p:cNvPr>
          <p:cNvSpPr txBox="1"/>
          <p:nvPr/>
        </p:nvSpPr>
        <p:spPr>
          <a:xfrm>
            <a:off x="3428901" y="2168048"/>
            <a:ext cx="2530455" cy="276999"/>
          </a:xfrm>
          <a:prstGeom prst="rect">
            <a:avLst/>
          </a:prstGeom>
          <a:noFill/>
        </p:spPr>
        <p:txBody>
          <a:bodyPr wrap="square" rtlCol="0">
            <a:spAutoFit/>
          </a:bodyPr>
          <a:lstStyle/>
          <a:p>
            <a:r>
              <a:rPr lang="en-US" sz="1200" dirty="0"/>
              <a:t>Vehicle type ex: 4 door, coupe, truck</a:t>
            </a:r>
          </a:p>
        </p:txBody>
      </p:sp>
      <p:cxnSp>
        <p:nvCxnSpPr>
          <p:cNvPr id="55" name="Straight Arrow Connector 54">
            <a:extLst>
              <a:ext uri="{FF2B5EF4-FFF2-40B4-BE49-F238E27FC236}">
                <a16:creationId xmlns:a16="http://schemas.microsoft.com/office/drawing/2014/main" id="{6EB79285-A847-ABDC-0C00-C880F0E970AE}"/>
              </a:ext>
            </a:extLst>
          </p:cNvPr>
          <p:cNvCxnSpPr>
            <a:cxnSpLocks/>
          </p:cNvCxnSpPr>
          <p:nvPr/>
        </p:nvCxnSpPr>
        <p:spPr>
          <a:xfrm>
            <a:off x="1921940" y="2306432"/>
            <a:ext cx="1506961" cy="14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40C16D7-562D-6348-AD4F-47CE24484BCA}"/>
              </a:ext>
            </a:extLst>
          </p:cNvPr>
          <p:cNvSpPr txBox="1"/>
          <p:nvPr/>
        </p:nvSpPr>
        <p:spPr>
          <a:xfrm>
            <a:off x="3428901" y="2405194"/>
            <a:ext cx="2088421" cy="276999"/>
          </a:xfrm>
          <a:prstGeom prst="rect">
            <a:avLst/>
          </a:prstGeom>
          <a:noFill/>
        </p:spPr>
        <p:txBody>
          <a:bodyPr wrap="square" rtlCol="0">
            <a:spAutoFit/>
          </a:bodyPr>
          <a:lstStyle/>
          <a:p>
            <a:r>
              <a:rPr lang="en-US" sz="1200" dirty="0"/>
              <a:t>Color of Vehicle</a:t>
            </a:r>
          </a:p>
        </p:txBody>
      </p:sp>
      <p:cxnSp>
        <p:nvCxnSpPr>
          <p:cNvPr id="60" name="Straight Arrow Connector 59">
            <a:extLst>
              <a:ext uri="{FF2B5EF4-FFF2-40B4-BE49-F238E27FC236}">
                <a16:creationId xmlns:a16="http://schemas.microsoft.com/office/drawing/2014/main" id="{D7592CEA-09CB-069D-9AE1-026BB6E37A52}"/>
              </a:ext>
            </a:extLst>
          </p:cNvPr>
          <p:cNvCxnSpPr>
            <a:cxnSpLocks/>
            <a:endCxn id="58" idx="1"/>
          </p:cNvCxnSpPr>
          <p:nvPr/>
        </p:nvCxnSpPr>
        <p:spPr>
          <a:xfrm>
            <a:off x="1619250" y="2543694"/>
            <a:ext cx="18096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7A31FB-0EDB-82B8-BB2E-C36EE0470D95}"/>
              </a:ext>
            </a:extLst>
          </p:cNvPr>
          <p:cNvSpPr txBox="1"/>
          <p:nvPr/>
        </p:nvSpPr>
        <p:spPr>
          <a:xfrm>
            <a:off x="3375914" y="2946590"/>
            <a:ext cx="3269522" cy="276999"/>
          </a:xfrm>
          <a:prstGeom prst="rect">
            <a:avLst/>
          </a:prstGeom>
          <a:noFill/>
        </p:spPr>
        <p:txBody>
          <a:bodyPr wrap="square" rtlCol="0">
            <a:spAutoFit/>
          </a:bodyPr>
          <a:lstStyle/>
          <a:p>
            <a:r>
              <a:rPr lang="en-US" sz="1200" dirty="0"/>
              <a:t>This is the reason a vehicle is receiving the ticket</a:t>
            </a:r>
          </a:p>
        </p:txBody>
      </p:sp>
      <p:sp>
        <p:nvSpPr>
          <p:cNvPr id="64" name="TextBox 63">
            <a:extLst>
              <a:ext uri="{FF2B5EF4-FFF2-40B4-BE49-F238E27FC236}">
                <a16:creationId xmlns:a16="http://schemas.microsoft.com/office/drawing/2014/main" id="{8F0D2A1B-1FF3-DAC9-9C2E-F202864A43EC}"/>
              </a:ext>
            </a:extLst>
          </p:cNvPr>
          <p:cNvSpPr txBox="1"/>
          <p:nvPr/>
        </p:nvSpPr>
        <p:spPr>
          <a:xfrm>
            <a:off x="3375914" y="3303757"/>
            <a:ext cx="3216086" cy="276999"/>
          </a:xfrm>
          <a:prstGeom prst="rect">
            <a:avLst/>
          </a:prstGeom>
          <a:noFill/>
        </p:spPr>
        <p:txBody>
          <a:bodyPr wrap="square" rtlCol="0">
            <a:spAutoFit/>
          </a:bodyPr>
          <a:lstStyle/>
          <a:p>
            <a:r>
              <a:rPr lang="en-US" sz="1200" dirty="0"/>
              <a:t>This amount showing is what the ticket starts at</a:t>
            </a:r>
          </a:p>
        </p:txBody>
      </p:sp>
      <p:sp>
        <p:nvSpPr>
          <p:cNvPr id="65" name="TextBox 64">
            <a:extLst>
              <a:ext uri="{FF2B5EF4-FFF2-40B4-BE49-F238E27FC236}">
                <a16:creationId xmlns:a16="http://schemas.microsoft.com/office/drawing/2014/main" id="{AC51E7DE-786D-3997-5934-B635D917DBB7}"/>
              </a:ext>
            </a:extLst>
          </p:cNvPr>
          <p:cNvSpPr txBox="1"/>
          <p:nvPr/>
        </p:nvSpPr>
        <p:spPr>
          <a:xfrm>
            <a:off x="3375914" y="3520696"/>
            <a:ext cx="3812446" cy="461665"/>
          </a:xfrm>
          <a:prstGeom prst="rect">
            <a:avLst/>
          </a:prstGeom>
          <a:noFill/>
        </p:spPr>
        <p:txBody>
          <a:bodyPr wrap="square" rtlCol="0">
            <a:spAutoFit/>
          </a:bodyPr>
          <a:lstStyle/>
          <a:p>
            <a:r>
              <a:rPr lang="en-US" sz="1200" dirty="0"/>
              <a:t>The ticket will escalate to these amounts on these days shown</a:t>
            </a:r>
          </a:p>
        </p:txBody>
      </p:sp>
      <p:sp>
        <p:nvSpPr>
          <p:cNvPr id="67" name="TextBox 66">
            <a:extLst>
              <a:ext uri="{FF2B5EF4-FFF2-40B4-BE49-F238E27FC236}">
                <a16:creationId xmlns:a16="http://schemas.microsoft.com/office/drawing/2014/main" id="{A4BB253D-33DF-92A5-A781-6DF23E6D4D96}"/>
              </a:ext>
            </a:extLst>
          </p:cNvPr>
          <p:cNvSpPr txBox="1"/>
          <p:nvPr/>
        </p:nvSpPr>
        <p:spPr>
          <a:xfrm rot="10800000" flipV="1">
            <a:off x="3362151" y="3867734"/>
            <a:ext cx="3427365" cy="461665"/>
          </a:xfrm>
          <a:prstGeom prst="rect">
            <a:avLst/>
          </a:prstGeom>
          <a:noFill/>
        </p:spPr>
        <p:txBody>
          <a:bodyPr wrap="square" rtlCol="0">
            <a:spAutoFit/>
          </a:bodyPr>
          <a:lstStyle/>
          <a:p>
            <a:r>
              <a:rPr lang="en-US" sz="1200" dirty="0"/>
              <a:t>This will give more of a description of what the ticket may be for</a:t>
            </a:r>
          </a:p>
        </p:txBody>
      </p:sp>
      <p:cxnSp>
        <p:nvCxnSpPr>
          <p:cNvPr id="69" name="Straight Arrow Connector 68">
            <a:extLst>
              <a:ext uri="{FF2B5EF4-FFF2-40B4-BE49-F238E27FC236}">
                <a16:creationId xmlns:a16="http://schemas.microsoft.com/office/drawing/2014/main" id="{328311C5-A992-BFB5-39F9-EB416E42B903}"/>
              </a:ext>
            </a:extLst>
          </p:cNvPr>
          <p:cNvCxnSpPr>
            <a:cxnSpLocks/>
            <a:endCxn id="63" idx="1"/>
          </p:cNvCxnSpPr>
          <p:nvPr/>
        </p:nvCxnSpPr>
        <p:spPr>
          <a:xfrm>
            <a:off x="2711976" y="3085090"/>
            <a:ext cx="6639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5640A6D-1D41-824D-9AE0-B85F5CC13EC8}"/>
              </a:ext>
            </a:extLst>
          </p:cNvPr>
          <p:cNvCxnSpPr>
            <a:cxnSpLocks/>
            <a:endCxn id="64" idx="1"/>
          </p:cNvCxnSpPr>
          <p:nvPr/>
        </p:nvCxnSpPr>
        <p:spPr>
          <a:xfrm flipV="1">
            <a:off x="2048038" y="3442257"/>
            <a:ext cx="1327876" cy="11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7F6F00E-ECBE-C0EF-0BB0-BC80AB1331FF}"/>
              </a:ext>
            </a:extLst>
          </p:cNvPr>
          <p:cNvCxnSpPr>
            <a:cxnSpLocks/>
          </p:cNvCxnSpPr>
          <p:nvPr/>
        </p:nvCxnSpPr>
        <p:spPr>
          <a:xfrm>
            <a:off x="2048038" y="3698722"/>
            <a:ext cx="1327876" cy="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F3F283E-5CA1-7766-4F17-1C543E5DFD96}"/>
              </a:ext>
            </a:extLst>
          </p:cNvPr>
          <p:cNvCxnSpPr>
            <a:cxnSpLocks/>
          </p:cNvCxnSpPr>
          <p:nvPr/>
        </p:nvCxnSpPr>
        <p:spPr>
          <a:xfrm>
            <a:off x="2333625" y="4036522"/>
            <a:ext cx="1021643" cy="6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Arrow: Right 102">
            <a:extLst>
              <a:ext uri="{FF2B5EF4-FFF2-40B4-BE49-F238E27FC236}">
                <a16:creationId xmlns:a16="http://schemas.microsoft.com/office/drawing/2014/main" id="{8815FCCA-74CD-039A-B512-1AB900959385}"/>
              </a:ext>
            </a:extLst>
          </p:cNvPr>
          <p:cNvSpPr/>
          <p:nvPr/>
        </p:nvSpPr>
        <p:spPr>
          <a:xfrm>
            <a:off x="3148794" y="46764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71279790-5F7F-CACE-03D7-731A835D6905}"/>
              </a:ext>
            </a:extLst>
          </p:cNvPr>
          <p:cNvSpPr txBox="1"/>
          <p:nvPr/>
        </p:nvSpPr>
        <p:spPr>
          <a:xfrm>
            <a:off x="4274324" y="4536043"/>
            <a:ext cx="5086350" cy="1754326"/>
          </a:xfrm>
          <a:prstGeom prst="rect">
            <a:avLst/>
          </a:prstGeom>
          <a:noFill/>
        </p:spPr>
        <p:txBody>
          <a:bodyPr wrap="square" rtlCol="0">
            <a:spAutoFit/>
          </a:bodyPr>
          <a:lstStyle/>
          <a:p>
            <a:r>
              <a:rPr lang="en-US" dirty="0"/>
              <a:t>                              </a:t>
            </a:r>
            <a:r>
              <a:rPr lang="en-US" u="sng" dirty="0"/>
              <a:t>Payment Options:</a:t>
            </a:r>
          </a:p>
          <a:p>
            <a:endParaRPr lang="en-US" u="sng" dirty="0"/>
          </a:p>
          <a:p>
            <a:r>
              <a:rPr lang="en-US" dirty="0"/>
              <a:t>*  Online </a:t>
            </a:r>
            <a:r>
              <a:rPr lang="en-US" dirty="0">
                <a:hlinkClick r:id="rId3"/>
              </a:rPr>
              <a:t>www.allentownparking.com</a:t>
            </a:r>
            <a:r>
              <a:rPr lang="en-US" dirty="0"/>
              <a:t> or scan QR</a:t>
            </a:r>
          </a:p>
          <a:p>
            <a:r>
              <a:rPr lang="en-US" dirty="0"/>
              <a:t>    code at the bottom of ticket</a:t>
            </a:r>
          </a:p>
          <a:p>
            <a:r>
              <a:rPr lang="en-US" dirty="0"/>
              <a:t> * By Phone 484-229-6721</a:t>
            </a:r>
          </a:p>
          <a:p>
            <a:r>
              <a:rPr lang="en-US" dirty="0"/>
              <a:t> * In the office at 603 W Linden St</a:t>
            </a:r>
          </a:p>
        </p:txBody>
      </p:sp>
      <p:sp>
        <p:nvSpPr>
          <p:cNvPr id="105" name="Rectangle 104">
            <a:extLst>
              <a:ext uri="{FF2B5EF4-FFF2-40B4-BE49-F238E27FC236}">
                <a16:creationId xmlns:a16="http://schemas.microsoft.com/office/drawing/2014/main" id="{89519D68-AC7F-00BE-5C76-02DB50BEABD7}"/>
              </a:ext>
            </a:extLst>
          </p:cNvPr>
          <p:cNvSpPr/>
          <p:nvPr/>
        </p:nvSpPr>
        <p:spPr>
          <a:xfrm>
            <a:off x="7980913" y="614991"/>
            <a:ext cx="3670271" cy="3769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If you would like to appeal your ticket you can do so by going on our website and click “Appeal a Ticket” under the Violations drop down.</a:t>
            </a:r>
          </a:p>
          <a:p>
            <a:pPr algn="ctr"/>
            <a:endParaRPr lang="en-US" dirty="0">
              <a:ln w="0"/>
              <a:solidFill>
                <a:schemeClr val="bg1"/>
              </a:solidFill>
              <a:effectLst>
                <a:outerShdw blurRad="38100" dist="19050" dir="2700000" algn="tl" rotWithShape="0">
                  <a:schemeClr val="dk1">
                    <a:alpha val="40000"/>
                  </a:schemeClr>
                </a:outerShdw>
              </a:effectLst>
            </a:endParaRPr>
          </a:p>
          <a:p>
            <a:pPr algn="ctr"/>
            <a:r>
              <a:rPr lang="en-US" dirty="0">
                <a:ln w="0"/>
                <a:solidFill>
                  <a:schemeClr val="bg1"/>
                </a:solidFill>
                <a:effectLst>
                  <a:outerShdw blurRad="38100" dist="19050" dir="2700000" algn="tl" rotWithShape="0">
                    <a:schemeClr val="dk1">
                      <a:alpha val="40000"/>
                    </a:schemeClr>
                  </a:outerShdw>
                </a:effectLst>
              </a:rPr>
              <a:t>You may also appeal the ticket by calling our Customer Service Department at 610-841-9090.</a:t>
            </a:r>
          </a:p>
          <a:p>
            <a:pPr algn="ct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1594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288C367-53A1-A973-EF2E-11C2D9A63367}"/>
              </a:ext>
            </a:extLst>
          </p:cNvPr>
          <p:cNvSpPr/>
          <p:nvPr/>
        </p:nvSpPr>
        <p:spPr>
          <a:xfrm>
            <a:off x="1028700" y="1967266"/>
            <a:ext cx="2628900" cy="25472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600" kern="1200">
                <a:ln w="0"/>
                <a:solidFill>
                  <a:srgbClr val="FFFFFF"/>
                </a:solidFill>
                <a:effectLst>
                  <a:outerShdw blurRad="38100" dist="19050" dir="2700000" algn="tl" rotWithShape="0">
                    <a:schemeClr val="dk1">
                      <a:alpha val="40000"/>
                    </a:schemeClr>
                  </a:outerShdw>
                </a:effectLst>
                <a:latin typeface="+mj-lt"/>
                <a:ea typeface="+mj-ea"/>
                <a:cs typeface="+mj-cs"/>
              </a:rPr>
              <a:t>Permits</a:t>
            </a:r>
          </a:p>
          <a:p>
            <a:pPr algn="ctr">
              <a:lnSpc>
                <a:spcPct val="90000"/>
              </a:lnSpc>
              <a:spcBef>
                <a:spcPct val="0"/>
              </a:spcBef>
              <a:spcAft>
                <a:spcPts val="600"/>
              </a:spcAft>
            </a:pPr>
            <a:r>
              <a:rPr lang="en-US" sz="3600" kern="1200">
                <a:ln w="0"/>
                <a:solidFill>
                  <a:srgbClr val="FFFFFF"/>
                </a:solidFill>
                <a:effectLst>
                  <a:outerShdw blurRad="38100" dist="19050" dir="2700000" algn="tl" rotWithShape="0">
                    <a:schemeClr val="dk1">
                      <a:alpha val="40000"/>
                    </a:schemeClr>
                  </a:outerShdw>
                </a:effectLst>
                <a:latin typeface="+mj-lt"/>
                <a:ea typeface="+mj-ea"/>
                <a:cs typeface="+mj-cs"/>
              </a:rPr>
              <a:t> the APA</a:t>
            </a:r>
          </a:p>
          <a:p>
            <a:pPr algn="ctr">
              <a:lnSpc>
                <a:spcPct val="90000"/>
              </a:lnSpc>
              <a:spcBef>
                <a:spcPct val="0"/>
              </a:spcBef>
              <a:spcAft>
                <a:spcPts val="600"/>
              </a:spcAft>
            </a:pPr>
            <a:r>
              <a:rPr lang="en-US" sz="3600" kern="1200">
                <a:ln w="0"/>
                <a:solidFill>
                  <a:srgbClr val="FFFFFF"/>
                </a:solidFill>
                <a:effectLst>
                  <a:outerShdw blurRad="38100" dist="19050" dir="2700000" algn="tl" rotWithShape="0">
                    <a:schemeClr val="dk1">
                      <a:alpha val="40000"/>
                    </a:schemeClr>
                  </a:outerShdw>
                </a:effectLst>
                <a:latin typeface="+mj-lt"/>
                <a:ea typeface="+mj-ea"/>
                <a:cs typeface="+mj-cs"/>
              </a:rPr>
              <a:t> offers</a:t>
            </a:r>
            <a:endParaRPr lang="en-US" sz="3600" kern="1200">
              <a:solidFill>
                <a:srgbClr val="FFFFFF"/>
              </a:solidFill>
              <a:latin typeface="+mj-lt"/>
              <a:ea typeface="+mj-ea"/>
              <a:cs typeface="+mj-cs"/>
            </a:endParaRPr>
          </a:p>
        </p:txBody>
      </p:sp>
      <p:sp>
        <p:nvSpPr>
          <p:cNvPr id="5" name="TextBox 4">
            <a:extLst>
              <a:ext uri="{FF2B5EF4-FFF2-40B4-BE49-F238E27FC236}">
                <a16:creationId xmlns:a16="http://schemas.microsoft.com/office/drawing/2014/main" id="{6DE5F915-1CC9-A3A2-FB2C-031206005D7F}"/>
              </a:ext>
            </a:extLst>
          </p:cNvPr>
          <p:cNvSpPr txBox="1"/>
          <p:nvPr/>
        </p:nvSpPr>
        <p:spPr>
          <a:xfrm>
            <a:off x="4626312" y="2206199"/>
            <a:ext cx="6536988" cy="2308324"/>
          </a:xfrm>
          <a:prstGeom prst="rect">
            <a:avLst/>
          </a:prstGeom>
          <a:noFill/>
        </p:spPr>
        <p:txBody>
          <a:bodyPr wrap="square" rtlCol="0">
            <a:spAutoFit/>
          </a:bodyPr>
          <a:lstStyle/>
          <a:p>
            <a:r>
              <a:rPr lang="en-US" sz="3600" dirty="0"/>
              <a:t>Vacation Permits</a:t>
            </a:r>
          </a:p>
          <a:p>
            <a:r>
              <a:rPr lang="en-US" sz="3600" dirty="0"/>
              <a:t>RV Permit</a:t>
            </a:r>
          </a:p>
          <a:p>
            <a:r>
              <a:rPr lang="en-US" sz="3600" dirty="0"/>
              <a:t>Residential Parking Permits</a:t>
            </a:r>
          </a:p>
          <a:p>
            <a:r>
              <a:rPr lang="en-US" sz="3600" dirty="0"/>
              <a:t>Monthly Permits for lots or decks</a:t>
            </a:r>
          </a:p>
        </p:txBody>
      </p:sp>
    </p:spTree>
    <p:extLst>
      <p:ext uri="{BB962C8B-B14F-4D97-AF65-F5344CB8AC3E}">
        <p14:creationId xmlns:p14="http://schemas.microsoft.com/office/powerpoint/2010/main" val="1415616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22DAE-7EDC-3843-EA6E-2F1E84DE477D}"/>
              </a:ext>
            </a:extLst>
          </p:cNvPr>
          <p:cNvPicPr>
            <a:picLocks noChangeAspect="1"/>
          </p:cNvPicPr>
          <p:nvPr/>
        </p:nvPicPr>
        <p:blipFill>
          <a:blip r:embed="rId2"/>
          <a:stretch>
            <a:fillRect/>
          </a:stretch>
        </p:blipFill>
        <p:spPr>
          <a:xfrm>
            <a:off x="0" y="199487"/>
            <a:ext cx="12192000" cy="6459026"/>
          </a:xfrm>
          <a:prstGeom prst="rect">
            <a:avLst/>
          </a:prstGeom>
        </p:spPr>
      </p:pic>
    </p:spTree>
    <p:extLst>
      <p:ext uri="{BB962C8B-B14F-4D97-AF65-F5344CB8AC3E}">
        <p14:creationId xmlns:p14="http://schemas.microsoft.com/office/powerpoint/2010/main" val="1958200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35D83-E0B9-9742-AAA4-40BE2966B5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809" y="318053"/>
            <a:ext cx="11489634" cy="6188764"/>
          </a:xfrm>
          <a:prstGeom prst="rect">
            <a:avLst/>
          </a:prstGeom>
        </p:spPr>
      </p:pic>
    </p:spTree>
    <p:extLst>
      <p:ext uri="{BB962C8B-B14F-4D97-AF65-F5344CB8AC3E}">
        <p14:creationId xmlns:p14="http://schemas.microsoft.com/office/powerpoint/2010/main" val="1138627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9BD2C-116A-05A6-7768-4489D578CBD1}"/>
              </a:ext>
            </a:extLst>
          </p:cNvPr>
          <p:cNvPicPr>
            <a:picLocks noChangeAspect="1"/>
          </p:cNvPicPr>
          <p:nvPr/>
        </p:nvPicPr>
        <p:blipFill>
          <a:blip r:embed="rId2"/>
          <a:stretch>
            <a:fillRect/>
          </a:stretch>
        </p:blipFill>
        <p:spPr>
          <a:xfrm>
            <a:off x="419227" y="0"/>
            <a:ext cx="11353545" cy="6858000"/>
          </a:xfrm>
          <a:prstGeom prst="rect">
            <a:avLst/>
          </a:prstGeom>
        </p:spPr>
      </p:pic>
    </p:spTree>
    <p:extLst>
      <p:ext uri="{BB962C8B-B14F-4D97-AF65-F5344CB8AC3E}">
        <p14:creationId xmlns:p14="http://schemas.microsoft.com/office/powerpoint/2010/main" val="2290800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E0ED7-CEF1-4275-E281-2CC5B6ED73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8661" y="1749287"/>
            <a:ext cx="11754678" cy="2706963"/>
          </a:xfrm>
          <a:prstGeom prst="rect">
            <a:avLst/>
          </a:prstGeom>
        </p:spPr>
      </p:pic>
    </p:spTree>
    <p:extLst>
      <p:ext uri="{BB962C8B-B14F-4D97-AF65-F5344CB8AC3E}">
        <p14:creationId xmlns:p14="http://schemas.microsoft.com/office/powerpoint/2010/main" val="494425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66BED-F267-E7EE-C565-C3813808ED83}"/>
              </a:ext>
            </a:extLst>
          </p:cNvPr>
          <p:cNvSpPr txBox="1"/>
          <p:nvPr/>
        </p:nvSpPr>
        <p:spPr>
          <a:xfrm>
            <a:off x="4695825" y="476249"/>
            <a:ext cx="6577012" cy="5909310"/>
          </a:xfrm>
          <a:prstGeom prst="rect">
            <a:avLst/>
          </a:prstGeom>
          <a:noFill/>
        </p:spPr>
        <p:txBody>
          <a:bodyPr wrap="square" rtlCol="0">
            <a:spAutoFit/>
          </a:bodyPr>
          <a:lstStyle/>
          <a:p>
            <a:r>
              <a:rPr lang="en-US" dirty="0"/>
              <a:t>It would be very beneficial to visit our website at </a:t>
            </a:r>
            <a:r>
              <a:rPr lang="en-US" dirty="0">
                <a:hlinkClick r:id="rId2"/>
              </a:rPr>
              <a:t>www.allentownparking.com</a:t>
            </a:r>
            <a:r>
              <a:rPr lang="en-US" dirty="0"/>
              <a:t>. </a:t>
            </a:r>
          </a:p>
          <a:p>
            <a:endParaRPr lang="en-US" dirty="0"/>
          </a:p>
          <a:p>
            <a:r>
              <a:rPr lang="en-US" dirty="0"/>
              <a:t>It has a vast amount of great information that can help you with all your parking questions!</a:t>
            </a:r>
          </a:p>
          <a:p>
            <a:endParaRPr lang="en-US" dirty="0"/>
          </a:p>
          <a:p>
            <a:r>
              <a:rPr lang="en-US" dirty="0"/>
              <a:t>On our website when you click on “Violations” you can either pay a ticket, appeal a ticket, or report an illegally parked vehicle.</a:t>
            </a:r>
          </a:p>
          <a:p>
            <a:endParaRPr lang="en-US" dirty="0"/>
          </a:p>
          <a:p>
            <a:r>
              <a:rPr lang="en-US" dirty="0"/>
              <a:t>You can also go to the Patron Portal and sign up for email alerts so if the vehicle you have registered gets a ticket you will receive an email!</a:t>
            </a:r>
          </a:p>
          <a:p>
            <a:endParaRPr lang="en-US" dirty="0"/>
          </a:p>
          <a:p>
            <a:r>
              <a:rPr lang="en-US" dirty="0"/>
              <a:t>Under the “Parking” tab you will find a lot of useful information such as the lots/decks we have along with their amounts, where you can park large trucks, all about our parking permits, signs, Parkmobile, Pay-by-Phone, and street cleaning.</a:t>
            </a:r>
          </a:p>
          <a:p>
            <a:endParaRPr lang="en-US" dirty="0"/>
          </a:p>
          <a:p>
            <a:r>
              <a:rPr lang="en-US" dirty="0"/>
              <a:t>You can also go right to the city website if you click on ordinances under the “Parking” tab if you have any questions about what we can ticket for and the details of each one. </a:t>
            </a:r>
          </a:p>
        </p:txBody>
      </p:sp>
      <p:pic>
        <p:nvPicPr>
          <p:cNvPr id="4" name="Picture 3" descr="A logo for a parking authority&#10;&#10;Description automatically generated">
            <a:extLst>
              <a:ext uri="{FF2B5EF4-FFF2-40B4-BE49-F238E27FC236}">
                <a16:creationId xmlns:a16="http://schemas.microsoft.com/office/drawing/2014/main" id="{E4269124-909C-B4FB-EFFD-3A7712DA4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20" y="1771381"/>
            <a:ext cx="3300705" cy="3037551"/>
          </a:xfrm>
          <a:prstGeom prst="rect">
            <a:avLst/>
          </a:prstGeom>
        </p:spPr>
      </p:pic>
    </p:spTree>
    <p:extLst>
      <p:ext uri="{BB962C8B-B14F-4D97-AF65-F5344CB8AC3E}">
        <p14:creationId xmlns:p14="http://schemas.microsoft.com/office/powerpoint/2010/main" val="1013129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1F240E-99C9-4C6A-BD0A-15F9E69F3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8424AD-EE61-4FBC-ABA0-36E67508F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sign&#10;&#10;Description automatically generated">
            <a:extLst>
              <a:ext uri="{FF2B5EF4-FFF2-40B4-BE49-F238E27FC236}">
                <a16:creationId xmlns:a16="http://schemas.microsoft.com/office/drawing/2014/main" id="{4E03B5F2-5F34-5C1C-D4DB-94403C588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931" y="1158256"/>
            <a:ext cx="3949245" cy="1883262"/>
          </a:xfrm>
          <a:prstGeom prst="rect">
            <a:avLst/>
          </a:prstGeom>
        </p:spPr>
      </p:pic>
      <p:sp>
        <p:nvSpPr>
          <p:cNvPr id="3" name="TextBox 2">
            <a:extLst>
              <a:ext uri="{FF2B5EF4-FFF2-40B4-BE49-F238E27FC236}">
                <a16:creationId xmlns:a16="http://schemas.microsoft.com/office/drawing/2014/main" id="{7F71401E-7BBA-293D-FAF3-8714E8605550}"/>
              </a:ext>
            </a:extLst>
          </p:cNvPr>
          <p:cNvSpPr txBox="1"/>
          <p:nvPr/>
        </p:nvSpPr>
        <p:spPr>
          <a:xfrm>
            <a:off x="5557786" y="796927"/>
            <a:ext cx="5096754" cy="3136693"/>
          </a:xfrm>
          <a:prstGeom prst="rect">
            <a:avLst/>
          </a:prstGeom>
          <a:noFill/>
        </p:spPr>
        <p:txBody>
          <a:bodyPr wrap="square" rtlCol="0">
            <a:spAutoFit/>
          </a:bodyPr>
          <a:lstStyle/>
          <a:p>
            <a:pPr defTabSz="347472">
              <a:spcAft>
                <a:spcPts val="600"/>
              </a:spcAft>
            </a:pPr>
            <a:r>
              <a:rPr lang="en-US" sz="1368" kern="1200" dirty="0">
                <a:solidFill>
                  <a:srgbClr val="555555"/>
                </a:solidFill>
                <a:latin typeface="+mn-lt"/>
                <a:ea typeface="+mn-ea"/>
                <a:cs typeface="+mn-cs"/>
              </a:rPr>
              <a:t>CodeRED is a free* community notification system available to Allentown residents, workforce, and visitors that sent you text alerts concerning parking, emergency, and safety information that may impact your area, via text messages.</a:t>
            </a:r>
          </a:p>
          <a:p>
            <a:pPr defTabSz="347472">
              <a:spcAft>
                <a:spcPts val="600"/>
              </a:spcAft>
            </a:pPr>
            <a:endParaRPr lang="en-US" sz="1368" kern="1200" dirty="0">
              <a:solidFill>
                <a:srgbClr val="555555"/>
              </a:solidFill>
              <a:latin typeface="+mn-lt"/>
              <a:ea typeface="+mn-ea"/>
              <a:cs typeface="+mn-cs"/>
            </a:endParaRPr>
          </a:p>
          <a:p>
            <a:pPr defTabSz="347472">
              <a:spcAft>
                <a:spcPts val="600"/>
              </a:spcAft>
            </a:pPr>
            <a:r>
              <a:rPr lang="en-US" sz="1368" kern="1200" dirty="0">
                <a:solidFill>
                  <a:srgbClr val="555555"/>
                </a:solidFill>
                <a:latin typeface="+mn-lt"/>
                <a:ea typeface="+mn-ea"/>
                <a:cs typeface="+mn-cs"/>
              </a:rPr>
              <a:t>The Allentown Parking Authority encourages you to actively participate in up-to-date parking information and emergency preparedness by remaining informed by registering for these alerts. Sign up today it only takes 5 minutes!</a:t>
            </a:r>
          </a:p>
          <a:p>
            <a:pPr defTabSz="347472">
              <a:spcAft>
                <a:spcPts val="600"/>
              </a:spcAft>
            </a:pPr>
            <a:endParaRPr lang="en-US" sz="1368" kern="1200" dirty="0">
              <a:solidFill>
                <a:srgbClr val="555555"/>
              </a:solidFill>
              <a:latin typeface="+mn-lt"/>
              <a:ea typeface="+mn-ea"/>
              <a:cs typeface="+mn-cs"/>
            </a:endParaRPr>
          </a:p>
          <a:p>
            <a:pPr defTabSz="347472">
              <a:spcAft>
                <a:spcPts val="600"/>
              </a:spcAft>
            </a:pPr>
            <a:r>
              <a:rPr lang="en-US" sz="1368" kern="1200" dirty="0">
                <a:solidFill>
                  <a:srgbClr val="555555"/>
                </a:solidFill>
                <a:latin typeface="+mn-lt"/>
                <a:ea typeface="+mn-ea"/>
                <a:cs typeface="+mn-cs"/>
              </a:rPr>
              <a:t>*Standard Message &amp; Data Rates May Apply</a:t>
            </a:r>
            <a:endParaRPr lang="en-US" dirty="0"/>
          </a:p>
        </p:txBody>
      </p:sp>
      <p:sp>
        <p:nvSpPr>
          <p:cNvPr id="5" name="Rectangle 4">
            <a:extLst>
              <a:ext uri="{FF2B5EF4-FFF2-40B4-BE49-F238E27FC236}">
                <a16:creationId xmlns:a16="http://schemas.microsoft.com/office/drawing/2014/main" id="{073A7482-5412-5D64-E01C-6D22B0BA1CB1}"/>
              </a:ext>
            </a:extLst>
          </p:cNvPr>
          <p:cNvSpPr/>
          <p:nvPr/>
        </p:nvSpPr>
        <p:spPr>
          <a:xfrm>
            <a:off x="1613730" y="3248871"/>
            <a:ext cx="3795646" cy="304287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You can sign up for alerts regarding the following:</a:t>
            </a:r>
          </a:p>
          <a:p>
            <a:pPr defTabSz="347472">
              <a:spcAft>
                <a:spcPts val="600"/>
              </a:spcAft>
            </a:pPr>
            <a:endPar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endParaRP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-General Parking Information</a:t>
            </a: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-Street Cleaning Notifications</a:t>
            </a: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-Parking Decks</a:t>
            </a: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-Surface Lots</a:t>
            </a: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-Residential Parking Permits</a:t>
            </a: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-Street &amp; Road Closures</a:t>
            </a: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-APA Business</a:t>
            </a:r>
          </a:p>
          <a:p>
            <a:pPr defTabSz="347472">
              <a:spcAft>
                <a:spcPts val="600"/>
              </a:spcAft>
            </a:pPr>
            <a:r>
              <a:rPr lang="en-US" sz="1368" kern="1200" dirty="0">
                <a:ln w="0"/>
                <a:solidFill>
                  <a:schemeClr val="tx1"/>
                </a:solidFill>
                <a:effectLst>
                  <a:outerShdw blurRad="38100" dist="19050" dir="2700000" algn="tl" rotWithShape="0">
                    <a:schemeClr val="dk1">
                      <a:alpha val="40000"/>
                    </a:schemeClr>
                  </a:outerShdw>
                </a:effectLst>
                <a:latin typeface="+mn-lt"/>
                <a:ea typeface="+mn-ea"/>
                <a:cs typeface="+mn-cs"/>
              </a:rPr>
              <a:t>-Emergencies</a:t>
            </a:r>
            <a:endParaRPr lang="en-US" dirty="0">
              <a:ln w="0"/>
              <a:solidFill>
                <a:schemeClr val="tx1"/>
              </a:solidFill>
              <a:effectLst>
                <a:outerShdw blurRad="38100" dist="19050" dir="2700000" algn="tl" rotWithShape="0">
                  <a:schemeClr val="dk1">
                    <a:alpha val="40000"/>
                  </a:schemeClr>
                </a:outerShdw>
              </a:effectLst>
            </a:endParaRPr>
          </a:p>
        </p:txBody>
      </p:sp>
      <p:sp>
        <p:nvSpPr>
          <p:cNvPr id="7" name="Oval 6">
            <a:extLst>
              <a:ext uri="{FF2B5EF4-FFF2-40B4-BE49-F238E27FC236}">
                <a16:creationId xmlns:a16="http://schemas.microsoft.com/office/drawing/2014/main" id="{A5AB6F9D-CCE6-7337-9AD1-786E4064E9DE}"/>
              </a:ext>
            </a:extLst>
          </p:cNvPr>
          <p:cNvSpPr/>
          <p:nvPr/>
        </p:nvSpPr>
        <p:spPr>
          <a:xfrm>
            <a:off x="5500546" y="3933620"/>
            <a:ext cx="4192608" cy="22178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7472">
              <a:spcAft>
                <a:spcPts val="600"/>
              </a:spcAft>
            </a:pPr>
            <a:r>
              <a:rPr lang="en-US" sz="1368" b="1" kern="1200" dirty="0">
                <a:ln w="0"/>
                <a:solidFill>
                  <a:schemeClr val="tx1"/>
                </a:solidFill>
                <a:effectLst>
                  <a:outerShdw blurRad="38100" dist="19050" dir="2700000" algn="tl" rotWithShape="0">
                    <a:schemeClr val="dk1">
                      <a:alpha val="40000"/>
                    </a:schemeClr>
                  </a:outerShdw>
                </a:effectLst>
                <a:latin typeface="+mn-lt"/>
                <a:ea typeface="+mn-ea"/>
                <a:cs typeface="+mn-cs"/>
              </a:rPr>
              <a:t>Text the word “APAalert” to:99411</a:t>
            </a:r>
          </a:p>
          <a:p>
            <a:pPr algn="ctr" defTabSz="347472">
              <a:spcAft>
                <a:spcPts val="600"/>
              </a:spcAft>
            </a:pPr>
            <a:endParaRPr lang="en-US" sz="1368" b="1" kern="1200" dirty="0">
              <a:ln w="0"/>
              <a:solidFill>
                <a:schemeClr val="tx1"/>
              </a:solidFill>
              <a:effectLst>
                <a:outerShdw blurRad="38100" dist="19050" dir="2700000" algn="tl" rotWithShape="0">
                  <a:schemeClr val="dk1">
                    <a:alpha val="40000"/>
                  </a:schemeClr>
                </a:outerShdw>
              </a:effectLst>
              <a:latin typeface="+mn-lt"/>
              <a:ea typeface="+mn-ea"/>
              <a:cs typeface="+mn-cs"/>
            </a:endParaRPr>
          </a:p>
          <a:p>
            <a:pPr algn="ctr" defTabSz="347472">
              <a:spcAft>
                <a:spcPts val="600"/>
              </a:spcAft>
            </a:pPr>
            <a:r>
              <a:rPr lang="en-US" sz="1368" b="1" kern="1200" dirty="0">
                <a:ln w="0"/>
                <a:solidFill>
                  <a:schemeClr val="tx1"/>
                </a:solidFill>
                <a:effectLst>
                  <a:outerShdw blurRad="38100" dist="19050" dir="2700000" algn="tl" rotWithShape="0">
                    <a:schemeClr val="dk1">
                      <a:alpha val="40000"/>
                    </a:schemeClr>
                  </a:outerShdw>
                </a:effectLst>
                <a:latin typeface="+mn-lt"/>
                <a:ea typeface="+mn-ea"/>
                <a:cs typeface="+mn-cs"/>
              </a:rPr>
              <a:t>Follow the prompts too create a “Managed Account”</a:t>
            </a:r>
          </a:p>
          <a:p>
            <a:pPr algn="ctr" defTabSz="347472">
              <a:spcAft>
                <a:spcPts val="600"/>
              </a:spcAft>
            </a:pPr>
            <a:endParaRPr lang="en-US" sz="1368" b="1" kern="1200" dirty="0">
              <a:ln w="0"/>
              <a:solidFill>
                <a:schemeClr val="tx1"/>
              </a:solidFill>
              <a:effectLst>
                <a:outerShdw blurRad="38100" dist="19050" dir="2700000" algn="tl" rotWithShape="0">
                  <a:schemeClr val="dk1">
                    <a:alpha val="40000"/>
                  </a:schemeClr>
                </a:outerShdw>
              </a:effectLst>
              <a:latin typeface="+mn-lt"/>
              <a:ea typeface="+mn-ea"/>
              <a:cs typeface="+mn-cs"/>
            </a:endParaRPr>
          </a:p>
          <a:p>
            <a:pPr algn="ctr" defTabSz="347472">
              <a:spcAft>
                <a:spcPts val="600"/>
              </a:spcAft>
            </a:pPr>
            <a:r>
              <a:rPr lang="en-US" sz="1368" b="1" kern="1200" dirty="0">
                <a:ln w="0"/>
                <a:solidFill>
                  <a:schemeClr val="tx1"/>
                </a:solidFill>
                <a:effectLst>
                  <a:outerShdw blurRad="38100" dist="19050" dir="2700000" algn="tl" rotWithShape="0">
                    <a:schemeClr val="dk1">
                      <a:alpha val="40000"/>
                    </a:schemeClr>
                  </a:outerShdw>
                </a:effectLst>
                <a:latin typeface="+mn-lt"/>
                <a:ea typeface="+mn-ea"/>
                <a:cs typeface="+mn-cs"/>
              </a:rPr>
              <a:t>Choose your categories and you are set!</a:t>
            </a:r>
            <a:endParaRPr lang="en-US" b="1" dirty="0">
              <a:solidFill>
                <a:schemeClr val="tx1"/>
              </a:solidFill>
            </a:endParaRPr>
          </a:p>
        </p:txBody>
      </p:sp>
    </p:spTree>
    <p:extLst>
      <p:ext uri="{BB962C8B-B14F-4D97-AF65-F5344CB8AC3E}">
        <p14:creationId xmlns:p14="http://schemas.microsoft.com/office/powerpoint/2010/main" val="3577221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ord questions on boards with many hands 373445 Vector Art at Vecteezy">
            <a:extLst>
              <a:ext uri="{FF2B5EF4-FFF2-40B4-BE49-F238E27FC236}">
                <a16:creationId xmlns:a16="http://schemas.microsoft.com/office/drawing/2014/main" id="{0E38FAEC-5CDA-35A0-0AF1-A69A0E66D5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7217" y="1531450"/>
            <a:ext cx="4887466" cy="3189071"/>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03349-92C9-19C8-075B-7B214A440EF0}"/>
              </a:ext>
            </a:extLst>
          </p:cNvPr>
          <p:cNvSpPr txBox="1"/>
          <p:nvPr/>
        </p:nvSpPr>
        <p:spPr>
          <a:xfrm>
            <a:off x="6096000" y="1040363"/>
            <a:ext cx="4819653" cy="3615267"/>
          </a:xfrm>
          <a:prstGeom prst="rect">
            <a:avLst/>
          </a:prstGeom>
        </p:spPr>
        <p:txBody>
          <a:bodyPr vert="horz" lIns="91440" tIns="45720" rIns="91440" bIns="45720" rtlCol="0" anchor="ctr">
            <a:normAutofit/>
          </a:bodyPr>
          <a:lstStyle/>
          <a:p>
            <a:pPr algn="ctr">
              <a:spcBef>
                <a:spcPct val="20000"/>
              </a:spcBef>
              <a:spcAft>
                <a:spcPts val="600"/>
              </a:spcAft>
              <a:buClr>
                <a:schemeClr val="tx1"/>
              </a:buClr>
              <a:buSzPct val="80000"/>
            </a:pPr>
            <a:r>
              <a:rPr lang="en-US" sz="2800" dirty="0"/>
              <a:t>If you have any questions or would like more information, please feel free to call our Customer Service Department at 610-841-9090.</a:t>
            </a:r>
          </a:p>
        </p:txBody>
      </p:sp>
    </p:spTree>
    <p:extLst>
      <p:ext uri="{BB962C8B-B14F-4D97-AF65-F5344CB8AC3E}">
        <p14:creationId xmlns:p14="http://schemas.microsoft.com/office/powerpoint/2010/main" val="351050348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89A1-D882-41D3-AFD2-CB68FFED6308}"/>
              </a:ext>
            </a:extLst>
          </p:cNvPr>
          <p:cNvSpPr>
            <a:spLocks noGrp="1"/>
          </p:cNvSpPr>
          <p:nvPr>
            <p:ph type="title"/>
          </p:nvPr>
        </p:nvSpPr>
        <p:spPr>
          <a:xfrm>
            <a:off x="537063" y="-125906"/>
            <a:ext cx="9692640" cy="1325562"/>
          </a:xfrm>
        </p:spPr>
        <p:txBody>
          <a:bodyPr/>
          <a:lstStyle/>
          <a:p>
            <a:pPr algn="ctr"/>
            <a:r>
              <a:rPr lang="en-US" sz="4400" b="1" u="sng" dirty="0">
                <a:solidFill>
                  <a:srgbClr val="002060"/>
                </a:solidFill>
              </a:rPr>
              <a:t>Our Policy</a:t>
            </a:r>
            <a:endParaRPr lang="en-US" u="sng" dirty="0">
              <a:solidFill>
                <a:srgbClr val="002060"/>
              </a:solidFill>
            </a:endParaRPr>
          </a:p>
        </p:txBody>
      </p:sp>
      <p:sp>
        <p:nvSpPr>
          <p:cNvPr id="3" name="Content Placeholder 2">
            <a:extLst>
              <a:ext uri="{FF2B5EF4-FFF2-40B4-BE49-F238E27FC236}">
                <a16:creationId xmlns:a16="http://schemas.microsoft.com/office/drawing/2014/main" id="{B10CA79F-FEFA-4DDD-BC5B-2DB99F54D6A5}"/>
              </a:ext>
            </a:extLst>
          </p:cNvPr>
          <p:cNvSpPr>
            <a:spLocks noGrp="1"/>
          </p:cNvSpPr>
          <p:nvPr>
            <p:ph idx="1"/>
          </p:nvPr>
        </p:nvSpPr>
        <p:spPr>
          <a:xfrm>
            <a:off x="108883" y="956375"/>
            <a:ext cx="10664756" cy="5121580"/>
          </a:xfrm>
        </p:spPr>
        <p:txBody>
          <a:bodyPr>
            <a:normAutofit fontScale="92500" lnSpcReduction="10000"/>
          </a:bodyPr>
          <a:lstStyle/>
          <a:p>
            <a:pPr marL="0" indent="0">
              <a:buNone/>
            </a:pPr>
            <a:r>
              <a:rPr lang="en-US" dirty="0">
                <a:solidFill>
                  <a:schemeClr val="tx1"/>
                </a:solidFill>
              </a:rPr>
              <a:t>	It is the policy of the Allentown Parking Authority to enforce parking laws for the purpose of easing the prompt and safe movement of vehicular and pedestrian traffic. Therefore, officer’s enforcement actions, and their decisions about the type of enforcement action to take in any given situation, shall include careful consideration of the nature and seriousness of the violation, the intent of the driver, and the effect of the violation on the violator, other motorists and/or pedestrians.</a:t>
            </a:r>
          </a:p>
          <a:p>
            <a:pPr marL="0" indent="0">
              <a:buNone/>
            </a:pPr>
            <a:r>
              <a:rPr lang="en-US" dirty="0">
                <a:solidFill>
                  <a:schemeClr val="tx1"/>
                </a:solidFill>
              </a:rPr>
              <a:t>	Officers shall initiate enforcement action based on a combination of training, experience, and common sense. In the absence of specific direction elsewhere, officers shall operate on the premise that deliberate violations of parking laws, and hazardous violators, deserve a more vigorous enforcement effort than do inadvertent violations or non-hazardous violations. </a:t>
            </a:r>
          </a:p>
          <a:p>
            <a:pPr marL="0" indent="0">
              <a:buNone/>
            </a:pPr>
            <a:r>
              <a:rPr lang="en-US" dirty="0">
                <a:solidFill>
                  <a:schemeClr val="tx1"/>
                </a:solidFill>
              </a:rPr>
              <a:t>	Further, the Allentown Parking Authority places greater emphasis on the quality of an officer’s parking enforcement efforts, rather than the quantity. All parking officers share responsibility for parking enforcement. Supervisors shall consider these factors in evaluating the parking enforcement work of subordinates. The authority expects all uniformed officers to contribute to the parking enforcement effort but does not establish quantitative objectives for individual officers, such as ticket quotas.  </a:t>
            </a:r>
          </a:p>
        </p:txBody>
      </p:sp>
    </p:spTree>
    <p:extLst>
      <p:ext uri="{BB962C8B-B14F-4D97-AF65-F5344CB8AC3E}">
        <p14:creationId xmlns:p14="http://schemas.microsoft.com/office/powerpoint/2010/main" val="25843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172484" y="1110720"/>
            <a:ext cx="8534400" cy="1507067"/>
          </a:xfrm>
        </p:spPr>
        <p:txBody>
          <a:bodyPr>
            <a:normAutofit/>
          </a:bodyPr>
          <a:lstStyle/>
          <a:p>
            <a:r>
              <a:rPr lang="en-US" i="0" u="sng" dirty="0">
                <a:latin typeface="Calibri" panose="020F0502020204030204" pitchFamily="34" charset="0"/>
                <a:cs typeface="Calibri" panose="020F0502020204030204" pitchFamily="34" charset="0"/>
              </a:rPr>
              <a:t>APA Lots and Decks</a:t>
            </a:r>
          </a:p>
        </p:txBody>
      </p:sp>
      <p:pic>
        <p:nvPicPr>
          <p:cNvPr id="8" name="Picture Placeholder 7" descr="A parking garage with a parking lot&#10;&#10;Description automatically generated">
            <a:extLst>
              <a:ext uri="{FF2B5EF4-FFF2-40B4-BE49-F238E27FC236}">
                <a16:creationId xmlns:a16="http://schemas.microsoft.com/office/drawing/2014/main" id="{9973EDDA-2FB3-4148-F1F7-BC91097986FE}"/>
              </a:ext>
            </a:extLst>
          </p:cNvPr>
          <p:cNvPicPr>
            <a:picLocks noGrp="1" noChangeAspect="1"/>
          </p:cNvPicPr>
          <p:nvPr>
            <p:ph type="pic" sz="quarter" idx="4294967295"/>
          </p:nvPr>
        </p:nvPicPr>
        <p:blipFill>
          <a:blip r:embed="rId2"/>
          <a:srcRect t="2223" b="2223"/>
          <a:stretch>
            <a:fillRect/>
          </a:stretch>
        </p:blipFill>
        <p:spPr>
          <a:xfrm>
            <a:off x="5008563" y="0"/>
            <a:ext cx="7183437" cy="6858000"/>
          </a:xfrm>
        </p:spPr>
      </p:pic>
    </p:spTree>
    <p:extLst>
      <p:ext uri="{BB962C8B-B14F-4D97-AF65-F5344CB8AC3E}">
        <p14:creationId xmlns:p14="http://schemas.microsoft.com/office/powerpoint/2010/main" val="17096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99C3-3EDC-4898-A2E4-D8ACEE6A32AA}"/>
              </a:ext>
            </a:extLst>
          </p:cNvPr>
          <p:cNvSpPr>
            <a:spLocks noGrp="1"/>
          </p:cNvSpPr>
          <p:nvPr>
            <p:ph type="title"/>
          </p:nvPr>
        </p:nvSpPr>
        <p:spPr>
          <a:xfrm>
            <a:off x="3930912" y="-56753"/>
            <a:ext cx="10515600" cy="1325563"/>
          </a:xfrm>
        </p:spPr>
        <p:txBody>
          <a:bodyPr/>
          <a:lstStyle/>
          <a:p>
            <a:r>
              <a:rPr lang="en-US" u="sng" dirty="0">
                <a:latin typeface="Calibri" panose="020F0502020204030204" pitchFamily="34" charset="0"/>
                <a:cs typeface="Calibri" panose="020F0502020204030204" pitchFamily="34" charset="0"/>
              </a:rPr>
              <a:t>Introduction</a:t>
            </a:r>
          </a:p>
        </p:txBody>
      </p:sp>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605553" y="1072356"/>
            <a:ext cx="10515600" cy="4351338"/>
          </a:xfrm>
        </p:spPr>
        <p:txBody>
          <a:bodyPr/>
          <a:lstStyle/>
          <a:p>
            <a:r>
              <a:rPr lang="en-US" dirty="0">
                <a:latin typeface="Calibri" panose="020F0502020204030204" pitchFamily="34" charset="0"/>
                <a:cs typeface="Calibri" panose="020F0502020204030204" pitchFamily="34" charset="0"/>
              </a:rPr>
              <a:t>The Allentown Parking Authority owns and/or operates six Parking Garages in downtown, totaling over 3,600 parking spaces and 21 Surface Lots in and around the Allentown area, adding an additional 700+ spaces of off-street parking. There are various permits available for each garage and surface lot. </a:t>
            </a:r>
          </a:p>
        </p:txBody>
      </p:sp>
      <p:sp>
        <p:nvSpPr>
          <p:cNvPr id="183" name="Slide Number Placeholder 182">
            <a:extLst>
              <a:ext uri="{FF2B5EF4-FFF2-40B4-BE49-F238E27FC236}">
                <a16:creationId xmlns:a16="http://schemas.microsoft.com/office/drawing/2014/main" id="{29707739-DA1E-4E29-A977-FC44841FF2DF}"/>
              </a:ext>
            </a:extLst>
          </p:cNvPr>
          <p:cNvSpPr>
            <a:spLocks noGrp="1"/>
          </p:cNvSpPr>
          <p:nvPr>
            <p:ph type="sldNum" sz="quarter" idx="12"/>
          </p:nvPr>
        </p:nvSpPr>
        <p:spPr/>
        <p:txBody>
          <a:bodyPr/>
          <a:lstStyle/>
          <a:p>
            <a:fld id="{312CC964-A50B-4C29-B4E4-2C30BB34CCF3}" type="slidenum">
              <a:rPr lang="en-US" smtClean="0"/>
              <a:pPr/>
              <a:t>51</a:t>
            </a:fld>
            <a:endParaRPr lang="en-US" dirty="0"/>
          </a:p>
        </p:txBody>
      </p:sp>
      <p:pic>
        <p:nvPicPr>
          <p:cNvPr id="8" name="Picture Placeholder 7" descr="A parking garage with a walkway and a parking lot&#10;&#10;Description automatically generated with medium confidence">
            <a:extLst>
              <a:ext uri="{FF2B5EF4-FFF2-40B4-BE49-F238E27FC236}">
                <a16:creationId xmlns:a16="http://schemas.microsoft.com/office/drawing/2014/main" id="{A474396D-BBD3-3190-925F-D7132B133275}"/>
              </a:ext>
            </a:extLst>
          </p:cNvPr>
          <p:cNvPicPr>
            <a:picLocks noGrp="1" noChangeAspect="1"/>
          </p:cNvPicPr>
          <p:nvPr>
            <p:ph type="pic" sz="quarter" idx="4294967295"/>
          </p:nvPr>
        </p:nvPicPr>
        <p:blipFill>
          <a:blip r:embed="rId2"/>
          <a:srcRect t="5896" b="5896"/>
          <a:stretch>
            <a:fillRect/>
          </a:stretch>
        </p:blipFill>
        <p:spPr>
          <a:xfrm>
            <a:off x="0" y="3252788"/>
            <a:ext cx="5178425" cy="3425825"/>
          </a:xfrm>
        </p:spPr>
      </p:pic>
      <p:pic>
        <p:nvPicPr>
          <p:cNvPr id="13" name="Picture Placeholder 12" descr="A car on the road&#10;&#10;Description automatically generated">
            <a:extLst>
              <a:ext uri="{FF2B5EF4-FFF2-40B4-BE49-F238E27FC236}">
                <a16:creationId xmlns:a16="http://schemas.microsoft.com/office/drawing/2014/main" id="{A055FF64-4209-58B6-7988-39C4D23F7405}"/>
              </a:ext>
            </a:extLst>
          </p:cNvPr>
          <p:cNvPicPr>
            <a:picLocks noGrp="1" noChangeAspect="1"/>
          </p:cNvPicPr>
          <p:nvPr>
            <p:ph type="pic" sz="quarter" idx="4294967295"/>
          </p:nvPr>
        </p:nvPicPr>
        <p:blipFill>
          <a:blip r:embed="rId3"/>
          <a:srcRect l="3986" r="3986"/>
          <a:stretch>
            <a:fillRect/>
          </a:stretch>
        </p:blipFill>
        <p:spPr>
          <a:xfrm>
            <a:off x="7448550" y="3248025"/>
            <a:ext cx="4743450" cy="3433763"/>
          </a:xfrm>
        </p:spPr>
      </p:pic>
    </p:spTree>
    <p:extLst>
      <p:ext uri="{BB962C8B-B14F-4D97-AF65-F5344CB8AC3E}">
        <p14:creationId xmlns:p14="http://schemas.microsoft.com/office/powerpoint/2010/main" val="17902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ctrTitle"/>
          </p:nvPr>
        </p:nvSpPr>
        <p:spPr>
          <a:xfrm>
            <a:off x="366159" y="-68162"/>
            <a:ext cx="8001000" cy="2971801"/>
          </a:xfrm>
        </p:spPr>
        <p:txBody>
          <a:bodyPr anchor="t">
            <a:normAutofit/>
          </a:bodyPr>
          <a:lstStyle/>
          <a:p>
            <a:r>
              <a:rPr lang="en-US" u="sng" dirty="0">
                <a:solidFill>
                  <a:schemeClr val="bg2">
                    <a:lumMod val="75000"/>
                  </a:schemeClr>
                </a:solidFill>
              </a:rPr>
              <a:t>Lots</a:t>
            </a:r>
            <a:br>
              <a:rPr lang="en-US" u="sng" dirty="0"/>
            </a:br>
            <a:r>
              <a:rPr lang="en-US" sz="3200" dirty="0">
                <a:solidFill>
                  <a:schemeClr val="bg2">
                    <a:lumMod val="75000"/>
                  </a:schemeClr>
                </a:solidFill>
                <a:latin typeface="Calibri" panose="020F0502020204030204" pitchFamily="34" charset="0"/>
                <a:cs typeface="Calibri" panose="020F0502020204030204" pitchFamily="34" charset="0"/>
              </a:rPr>
              <a:t>Permit vs. Public &amp; Permit:</a:t>
            </a:r>
            <a:endParaRPr lang="en-US" sz="3200" dirty="0">
              <a:solidFill>
                <a:schemeClr val="bg2">
                  <a:lumMod val="75000"/>
                </a:schemeClr>
              </a:solidFill>
            </a:endParaRPr>
          </a:p>
        </p:txBody>
      </p:sp>
      <p:sp>
        <p:nvSpPr>
          <p:cNvPr id="3" name="Subtitle 2">
            <a:extLst>
              <a:ext uri="{FF2B5EF4-FFF2-40B4-BE49-F238E27FC236}">
                <a16:creationId xmlns:a16="http://schemas.microsoft.com/office/drawing/2014/main" id="{CD01E9EC-FD56-78D4-B4CD-425F3040563B}"/>
              </a:ext>
            </a:extLst>
          </p:cNvPr>
          <p:cNvSpPr>
            <a:spLocks noGrp="1"/>
          </p:cNvSpPr>
          <p:nvPr>
            <p:ph type="subTitle" idx="1"/>
          </p:nvPr>
        </p:nvSpPr>
        <p:spPr>
          <a:xfrm>
            <a:off x="21602" y="1165947"/>
            <a:ext cx="6400800" cy="1454092"/>
          </a:xfrm>
        </p:spPr>
        <p:txBody>
          <a:bodyPr>
            <a:normAutofit fontScale="25000" lnSpcReduction="20000"/>
          </a:bodyPr>
          <a:lstStyle/>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In the 1</a:t>
            </a:r>
            <a:r>
              <a:rPr lang="en-US" sz="9600" baseline="30000" dirty="0">
                <a:solidFill>
                  <a:schemeClr val="tx1"/>
                </a:solidFill>
                <a:latin typeface="Calibri" panose="020F0502020204030204" pitchFamily="34" charset="0"/>
                <a:cs typeface="Calibri" panose="020F0502020204030204" pitchFamily="34" charset="0"/>
              </a:rPr>
              <a:t>st</a:t>
            </a:r>
            <a:r>
              <a:rPr lang="en-US" sz="9600" dirty="0">
                <a:solidFill>
                  <a:schemeClr val="tx1"/>
                </a:solidFill>
                <a:latin typeface="Calibri" panose="020F0502020204030204" pitchFamily="34" charset="0"/>
                <a:cs typeface="Calibri" panose="020F0502020204030204" pitchFamily="34" charset="0"/>
              </a:rPr>
              <a:t> and 6</a:t>
            </a:r>
            <a:r>
              <a:rPr lang="en-US" sz="9600" baseline="30000" dirty="0">
                <a:solidFill>
                  <a:schemeClr val="tx1"/>
                </a:solidFill>
                <a:latin typeface="Calibri" panose="020F0502020204030204" pitchFamily="34" charset="0"/>
                <a:cs typeface="Calibri" panose="020F0502020204030204" pitchFamily="34" charset="0"/>
              </a:rPr>
              <a:t>th</a:t>
            </a:r>
            <a:r>
              <a:rPr lang="en-US" sz="9600" dirty="0">
                <a:solidFill>
                  <a:schemeClr val="tx1"/>
                </a:solidFill>
                <a:latin typeface="Calibri" panose="020F0502020204030204" pitchFamily="34" charset="0"/>
                <a:cs typeface="Calibri" panose="020F0502020204030204" pitchFamily="34" charset="0"/>
              </a:rPr>
              <a:t> ward, we have 8 residential </a:t>
            </a:r>
            <a:r>
              <a:rPr lang="en-US" sz="9600" u="sng" dirty="0">
                <a:solidFill>
                  <a:schemeClr val="tx1"/>
                </a:solidFill>
                <a:latin typeface="Calibri" panose="020F0502020204030204" pitchFamily="34" charset="0"/>
                <a:cs typeface="Calibri" panose="020F0502020204030204" pitchFamily="34" charset="0"/>
              </a:rPr>
              <a:t>permit only</a:t>
            </a:r>
            <a:r>
              <a:rPr lang="en-US" sz="9600" dirty="0">
                <a:solidFill>
                  <a:schemeClr val="tx1"/>
                </a:solidFill>
                <a:latin typeface="Calibri" panose="020F0502020204030204" pitchFamily="34" charset="0"/>
                <a:cs typeface="Calibri" panose="020F0502020204030204" pitchFamily="34" charset="0"/>
              </a:rPr>
              <a:t> lots.</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Permit only lots require a permit to park there. If you do not have a permit, you are subject to a parking ticket under COA ordinance §615-54</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Permits are digitally recorded and tracked per license plate. If you are interested in a permit, you may contact the customer service department at 610-841-9090x2 for more information</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In the downtown, center city area, we have 13 lots.</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6 of the 13 lots are permitted </a:t>
            </a:r>
            <a:r>
              <a:rPr lang="en-US" sz="9600" i="1" dirty="0">
                <a:solidFill>
                  <a:schemeClr val="tx1"/>
                </a:solidFill>
                <a:latin typeface="Calibri" panose="020F0502020204030204" pitchFamily="34" charset="0"/>
                <a:cs typeface="Calibri" panose="020F0502020204030204" pitchFamily="34" charset="0"/>
              </a:rPr>
              <a:t>and have</a:t>
            </a:r>
            <a:r>
              <a:rPr lang="en-US" sz="9600" dirty="0">
                <a:solidFill>
                  <a:schemeClr val="tx1"/>
                </a:solidFill>
                <a:latin typeface="Calibri" panose="020F0502020204030204" pitchFamily="34" charset="0"/>
                <a:cs typeface="Calibri" panose="020F0502020204030204" pitchFamily="34" charset="0"/>
              </a:rPr>
              <a:t> public parking</a:t>
            </a:r>
          </a:p>
          <a:p>
            <a:pPr marL="342900" indent="-342900">
              <a:buFont typeface="Arial" panose="020B0604020202020204" pitchFamily="34" charset="0"/>
              <a:buChar char="•"/>
            </a:pPr>
            <a:r>
              <a:rPr lang="en-US" sz="9600" dirty="0">
                <a:solidFill>
                  <a:schemeClr val="tx1"/>
                </a:solidFill>
                <a:latin typeface="Calibri" panose="020F0502020204030204" pitchFamily="34" charset="0"/>
                <a:cs typeface="Calibri" panose="020F0502020204030204" pitchFamily="34" charset="0"/>
              </a:rPr>
              <a:t>If a lot is public, a kiosk will be located on the lot for a rate of $1.00/HR</a:t>
            </a:r>
            <a:r>
              <a:rPr lang="en-US" sz="9600" dirty="0">
                <a:latin typeface="Calibri" panose="020F0502020204030204" pitchFamily="34" charset="0"/>
                <a:cs typeface="Calibri" panose="020F0502020204030204" pitchFamily="34" charset="0"/>
              </a:rPr>
              <a:t>.</a:t>
            </a:r>
          </a:p>
          <a:p>
            <a:endParaRPr lang="en-US" dirty="0"/>
          </a:p>
        </p:txBody>
      </p:sp>
      <p:pic>
        <p:nvPicPr>
          <p:cNvPr id="48" name="Picture Placeholder 47" descr="A parking lot with cars and buildings in the background&#10;&#10;Description automatically generated">
            <a:extLst>
              <a:ext uri="{FF2B5EF4-FFF2-40B4-BE49-F238E27FC236}">
                <a16:creationId xmlns:a16="http://schemas.microsoft.com/office/drawing/2014/main" id="{1EEE5358-657C-6E05-FF9F-6C2B70F8C2C8}"/>
              </a:ext>
            </a:extLst>
          </p:cNvPr>
          <p:cNvPicPr>
            <a:picLocks noGrp="1" noChangeAspect="1"/>
          </p:cNvPicPr>
          <p:nvPr>
            <p:ph type="pic" sz="quarter" idx="4294967295"/>
          </p:nvPr>
        </p:nvPicPr>
        <p:blipFill>
          <a:blip r:embed="rId2"/>
          <a:srcRect t="2223" b="2223"/>
          <a:stretch>
            <a:fillRect/>
          </a:stretch>
        </p:blipFill>
        <p:spPr>
          <a:xfrm>
            <a:off x="6551613" y="0"/>
            <a:ext cx="5640387" cy="6858000"/>
          </a:xfrm>
        </p:spPr>
      </p:pic>
    </p:spTree>
    <p:extLst>
      <p:ext uri="{BB962C8B-B14F-4D97-AF65-F5344CB8AC3E}">
        <p14:creationId xmlns:p14="http://schemas.microsoft.com/office/powerpoint/2010/main" val="3871568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92A4-0D40-4A0F-BB3B-3E1AE6C3BF9D}"/>
              </a:ext>
            </a:extLst>
          </p:cNvPr>
          <p:cNvSpPr>
            <a:spLocks noGrp="1"/>
          </p:cNvSpPr>
          <p:nvPr>
            <p:ph type="ctrTitle"/>
          </p:nvPr>
        </p:nvSpPr>
        <p:spPr>
          <a:xfrm>
            <a:off x="5083790" y="1064715"/>
            <a:ext cx="6153912" cy="3922755"/>
          </a:xfrm>
        </p:spPr>
        <p:txBody>
          <a:bodyPr anchor="ctr">
            <a:normAutofit/>
          </a:bodyPr>
          <a:lstStyle/>
          <a:p>
            <a:pPr algn="r"/>
            <a:r>
              <a:rPr lang="en-US"/>
              <a:t>Equipment</a:t>
            </a:r>
          </a:p>
        </p:txBody>
      </p:sp>
      <p:sp>
        <p:nvSpPr>
          <p:cNvPr id="28" name="Slide Number Placeholder 5">
            <a:extLst>
              <a:ext uri="{FF2B5EF4-FFF2-40B4-BE49-F238E27FC236}">
                <a16:creationId xmlns:a16="http://schemas.microsoft.com/office/drawing/2014/main" id="{DB52ACDE-38B3-BBD0-80BF-6EE84F6B4FD9}"/>
              </a:ext>
            </a:extLst>
          </p:cNvPr>
          <p:cNvSpPr>
            <a:spLocks noGrp="1"/>
          </p:cNvSpPr>
          <p:nvPr>
            <p:ph type="sldNum" sz="quarter" idx="12"/>
          </p:nvPr>
        </p:nvSpPr>
        <p:spPr>
          <a:xfrm>
            <a:off x="11602477" y="6398878"/>
            <a:ext cx="470887" cy="365125"/>
          </a:xfrm>
        </p:spPr>
        <p:txBody>
          <a:bodyPr/>
          <a:lstStyle/>
          <a:p>
            <a:pPr>
              <a:spcAft>
                <a:spcPts val="600"/>
              </a:spcAft>
            </a:pPr>
            <a:fld id="{312CC964-A50B-4C29-B4E4-2C30BB34CCF3}" type="slidenum">
              <a:rPr lang="en-US" smtClean="0"/>
              <a:pPr>
                <a:spcAft>
                  <a:spcPts val="600"/>
                </a:spcAft>
              </a:pPr>
              <a:t>53</a:t>
            </a:fld>
            <a:endParaRPr lang="en-US"/>
          </a:p>
        </p:txBody>
      </p:sp>
      <p:sp>
        <p:nvSpPr>
          <p:cNvPr id="7" name="Slide Number Placeholder 6" hidden="1">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pPr>
              <a:spcAft>
                <a:spcPts val="600"/>
              </a:spcAft>
            </a:pPr>
            <a:fld id="{312CC964-A50B-4C29-B4E4-2C30BB34CCF3}" type="slidenum">
              <a:rPr lang="en-US" smtClean="0"/>
              <a:pPr>
                <a:spcAft>
                  <a:spcPts val="600"/>
                </a:spcAft>
              </a:pPr>
              <a:t>53</a:t>
            </a:fld>
            <a:endParaRPr lang="en-US"/>
          </a:p>
        </p:txBody>
      </p:sp>
      <p:pic>
        <p:nvPicPr>
          <p:cNvPr id="6" name="Picture 5" descr="A black machine with buttons and buttons&#10;&#10;Description automatically generated">
            <a:extLst>
              <a:ext uri="{FF2B5EF4-FFF2-40B4-BE49-F238E27FC236}">
                <a16:creationId xmlns:a16="http://schemas.microsoft.com/office/drawing/2014/main" id="{3EB1C890-C2E5-7186-ECA7-A449396E07C0}"/>
              </a:ext>
            </a:extLst>
          </p:cNvPr>
          <p:cNvPicPr>
            <a:picLocks noChangeAspect="1"/>
          </p:cNvPicPr>
          <p:nvPr/>
        </p:nvPicPr>
        <p:blipFill>
          <a:blip r:embed="rId2"/>
          <a:stretch>
            <a:fillRect/>
          </a:stretch>
        </p:blipFill>
        <p:spPr>
          <a:xfrm>
            <a:off x="0" y="0"/>
            <a:ext cx="6279502" cy="6858000"/>
          </a:xfrm>
          <a:prstGeom prst="rect">
            <a:avLst/>
          </a:prstGeom>
        </p:spPr>
      </p:pic>
    </p:spTree>
    <p:extLst>
      <p:ext uri="{BB962C8B-B14F-4D97-AF65-F5344CB8AC3E}">
        <p14:creationId xmlns:p14="http://schemas.microsoft.com/office/powerpoint/2010/main" val="2694395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79F08F-6890-4E7D-8F3F-47657269E4DC}"/>
              </a:ext>
            </a:extLst>
          </p:cNvPr>
          <p:cNvSpPr>
            <a:spLocks noGrp="1"/>
          </p:cNvSpPr>
          <p:nvPr>
            <p:ph type="title"/>
          </p:nvPr>
        </p:nvSpPr>
        <p:spPr>
          <a:xfrm>
            <a:off x="799608" y="615821"/>
            <a:ext cx="8186766" cy="1669409"/>
          </a:xfrm>
        </p:spPr>
        <p:txBody>
          <a:bodyPr anchor="t">
            <a:noAutofit/>
          </a:bodyPr>
          <a:lstStyle/>
          <a:p>
            <a:r>
              <a:rPr lang="en-US" sz="2400" u="sng" dirty="0"/>
              <a:t>Decks</a:t>
            </a:r>
            <a:br>
              <a:rPr lang="en-US" sz="2400" dirty="0"/>
            </a:br>
            <a:br>
              <a:rPr lang="en-US" sz="2400" dirty="0"/>
            </a:br>
            <a:r>
              <a:rPr lang="en-US" sz="2400" dirty="0">
                <a:latin typeface="Calibri" panose="020F0502020204030204" pitchFamily="34" charset="0"/>
                <a:cs typeface="Calibri" panose="020F0502020204030204" pitchFamily="34" charset="0"/>
              </a:rPr>
              <a:t>Decks are permit only or through an hourly fee of $1.00/HR</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Permits can be obtained via our online application, please contact our customer service department for assistance</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610-841-9090x2</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Once a permit has been granted, access methods will be through LPR cameras or QR code access</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To obtain a ticket through the hourly rate, you will arrive to the garage and follow the prompts on the equipment to receive a paper ticket.</a:t>
            </a: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r>
              <a:rPr lang="en-US" sz="2400" b="1" u="sng" dirty="0">
                <a:latin typeface="Calibri" panose="020F0502020204030204" pitchFamily="34" charset="0"/>
                <a:cs typeface="Calibri" panose="020F0502020204030204" pitchFamily="34" charset="0"/>
              </a:rPr>
              <a:t>Strata Upper and Lower have capacity limiters enabled</a:t>
            </a:r>
            <a:br>
              <a:rPr lang="en-US" sz="2400" b="1" u="sng" dirty="0">
                <a:latin typeface="Calibri" panose="020F0502020204030204" pitchFamily="34" charset="0"/>
                <a:cs typeface="Calibri" panose="020F0502020204030204" pitchFamily="34" charset="0"/>
              </a:rPr>
            </a:br>
            <a:endParaRPr lang="en-US" sz="2400" dirty="0"/>
          </a:p>
        </p:txBody>
      </p:sp>
      <p:pic>
        <p:nvPicPr>
          <p:cNvPr id="12" name="Picture Placeholder 11" descr="A parking garage with glass windows&#10;&#10;Description automatically generated">
            <a:extLst>
              <a:ext uri="{FF2B5EF4-FFF2-40B4-BE49-F238E27FC236}">
                <a16:creationId xmlns:a16="http://schemas.microsoft.com/office/drawing/2014/main" id="{08A1FCBB-9855-F68F-E10F-C86921607FAA}"/>
              </a:ext>
            </a:extLst>
          </p:cNvPr>
          <p:cNvPicPr>
            <a:picLocks noGrp="1" noChangeAspect="1"/>
          </p:cNvPicPr>
          <p:nvPr>
            <p:ph idx="1"/>
          </p:nvPr>
        </p:nvPicPr>
        <p:blipFill rotWithShape="1">
          <a:blip r:embed="rId2"/>
          <a:stretch/>
        </p:blipFill>
        <p:spPr>
          <a:xfrm>
            <a:off x="8846415" y="793103"/>
            <a:ext cx="2883048" cy="5029199"/>
          </a:xfrm>
          <a:noFill/>
        </p:spPr>
      </p:pic>
      <p:sp>
        <p:nvSpPr>
          <p:cNvPr id="4" name="Slide Number Placeholder 3" hidden="1">
            <a:extLst>
              <a:ext uri="{FF2B5EF4-FFF2-40B4-BE49-F238E27FC236}">
                <a16:creationId xmlns:a16="http://schemas.microsoft.com/office/drawing/2014/main" id="{05F8C04B-250D-4AE1-9F65-682FB4830BAF}"/>
              </a:ext>
            </a:extLst>
          </p:cNvPr>
          <p:cNvSpPr>
            <a:spLocks noGrp="1"/>
          </p:cNvSpPr>
          <p:nvPr>
            <p:ph type="sldNum" sz="quarter" idx="12"/>
          </p:nvPr>
        </p:nvSpPr>
        <p:spPr/>
        <p:txBody>
          <a:bodyPr/>
          <a:lstStyle/>
          <a:p>
            <a:pPr>
              <a:spcAft>
                <a:spcPts val="600"/>
              </a:spcAft>
            </a:pPr>
            <a:fld id="{312CC964-A50B-4C29-B4E4-2C30BB34CCF3}" type="slidenum">
              <a:rPr lang="en-US" smtClean="0"/>
              <a:pPr>
                <a:spcAft>
                  <a:spcPts val="600"/>
                </a:spcAft>
              </a:pPr>
              <a:t>54</a:t>
            </a:fld>
            <a:endParaRPr lang="en-US"/>
          </a:p>
        </p:txBody>
      </p:sp>
    </p:spTree>
    <p:extLst>
      <p:ext uri="{BB962C8B-B14F-4D97-AF65-F5344CB8AC3E}">
        <p14:creationId xmlns:p14="http://schemas.microsoft.com/office/powerpoint/2010/main" val="718815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B0506C-B45B-CA73-C69F-45482B65E257}"/>
              </a:ext>
            </a:extLst>
          </p:cNvPr>
          <p:cNvSpPr>
            <a:spLocks noGrp="1"/>
          </p:cNvSpPr>
          <p:nvPr>
            <p:ph type="title"/>
          </p:nvPr>
        </p:nvSpPr>
        <p:spPr>
          <a:xfrm>
            <a:off x="684212" y="485244"/>
            <a:ext cx="8534400" cy="1507067"/>
          </a:xfrm>
        </p:spPr>
        <p:txBody>
          <a:bodyPr>
            <a:normAutofit/>
          </a:bodyPr>
          <a:lstStyle/>
          <a:p>
            <a:r>
              <a:rPr lang="en-US" sz="4800" u="sng" dirty="0">
                <a:latin typeface="Calibri" panose="020F0502020204030204" pitchFamily="34" charset="0"/>
                <a:cs typeface="Calibri" panose="020F0502020204030204" pitchFamily="34" charset="0"/>
              </a:rPr>
              <a:t>Validations</a:t>
            </a:r>
          </a:p>
        </p:txBody>
      </p:sp>
      <p:sp>
        <p:nvSpPr>
          <p:cNvPr id="4" name="Content Placeholder 3">
            <a:extLst>
              <a:ext uri="{FF2B5EF4-FFF2-40B4-BE49-F238E27FC236}">
                <a16:creationId xmlns:a16="http://schemas.microsoft.com/office/drawing/2014/main" id="{0E42C87C-FD11-9346-2C4B-4F2E07478696}"/>
              </a:ext>
            </a:extLst>
          </p:cNvPr>
          <p:cNvSpPr>
            <a:spLocks noGrp="1"/>
          </p:cNvSpPr>
          <p:nvPr>
            <p:ph idx="1"/>
          </p:nvPr>
        </p:nvSpPr>
        <p:spPr>
          <a:xfrm>
            <a:off x="684212" y="2068511"/>
            <a:ext cx="8534400" cy="3615267"/>
          </a:xfrm>
        </p:spPr>
        <p:txBody>
          <a:bodyPr>
            <a:noAutofit/>
          </a:bodyPr>
          <a:lstStyle/>
          <a:p>
            <a:r>
              <a:rPr lang="en-US" sz="3200" dirty="0">
                <a:solidFill>
                  <a:schemeClr val="tx1"/>
                </a:solidFill>
                <a:latin typeface="Calibri" panose="020F0502020204030204" pitchFamily="34" charset="0"/>
                <a:cs typeface="Calibri" panose="020F0502020204030204" pitchFamily="34" charset="0"/>
              </a:rPr>
              <a:t>Validations are obtained by any number of organizations, private groups, etc. If you visit or operate the locations in the center city district, you may receive a validation from them. This is how you apply a validation to your ticket.</a:t>
            </a:r>
          </a:p>
        </p:txBody>
      </p:sp>
    </p:spTree>
    <p:extLst>
      <p:ext uri="{BB962C8B-B14F-4D97-AF65-F5344CB8AC3E}">
        <p14:creationId xmlns:p14="http://schemas.microsoft.com/office/powerpoint/2010/main" val="1724798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p:txBody>
          <a:bodyPr/>
          <a:lstStyle/>
          <a:p>
            <a:fld id="{312CC964-A50B-4C29-B4E4-2C30BB34CCF3}" type="slidenum">
              <a:rPr lang="en-US" smtClean="0"/>
              <a:pPr/>
              <a:t>56</a:t>
            </a:fld>
            <a:endParaRPr lang="en-US" dirty="0"/>
          </a:p>
        </p:txBody>
      </p:sp>
      <p:sp>
        <p:nvSpPr>
          <p:cNvPr id="2" name="Title 1">
            <a:extLst>
              <a:ext uri="{FF2B5EF4-FFF2-40B4-BE49-F238E27FC236}">
                <a16:creationId xmlns:a16="http://schemas.microsoft.com/office/drawing/2014/main" id="{973992A4-0D40-4A0F-BB3B-3E1AE6C3BF9D}"/>
              </a:ext>
            </a:extLst>
          </p:cNvPr>
          <p:cNvSpPr>
            <a:spLocks noGrp="1"/>
          </p:cNvSpPr>
          <p:nvPr>
            <p:ph type="title" idx="4294967295"/>
          </p:nvPr>
        </p:nvSpPr>
        <p:spPr>
          <a:xfrm>
            <a:off x="0" y="-11113"/>
            <a:ext cx="8534400" cy="1508126"/>
          </a:xfrm>
        </p:spPr>
        <p:txBody>
          <a:bodyPr>
            <a:normAutofit/>
          </a:bodyPr>
          <a:lstStyle/>
          <a:p>
            <a:r>
              <a:rPr lang="en-US" sz="2000" dirty="0" err="1">
                <a:solidFill>
                  <a:schemeClr val="accent1">
                    <a:lumMod val="75000"/>
                  </a:schemeClr>
                </a:solidFill>
                <a:latin typeface="Calibri" panose="020F0502020204030204" pitchFamily="34" charset="0"/>
                <a:cs typeface="Calibri" panose="020F0502020204030204" pitchFamily="34" charset="0"/>
              </a:rPr>
              <a:t>Tiba</a:t>
            </a:r>
            <a:r>
              <a:rPr lang="en-US" sz="2000" dirty="0">
                <a:solidFill>
                  <a:schemeClr val="accent1">
                    <a:lumMod val="75000"/>
                  </a:schemeClr>
                </a:solidFill>
                <a:latin typeface="Calibri" panose="020F0502020204030204" pitchFamily="34" charset="0"/>
                <a:cs typeface="Calibri" panose="020F0502020204030204" pitchFamily="34" charset="0"/>
              </a:rPr>
              <a:t> Equipment (Spiral)</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pic>
        <p:nvPicPr>
          <p:cNvPr id="4" name="Picture 3" descr="A machine with a sign&#10;&#10;Description automatically generated">
            <a:extLst>
              <a:ext uri="{FF2B5EF4-FFF2-40B4-BE49-F238E27FC236}">
                <a16:creationId xmlns:a16="http://schemas.microsoft.com/office/drawing/2014/main" id="{4C78DD3A-ECD1-0CD7-6D78-C139F4E2A644}"/>
              </a:ext>
            </a:extLst>
          </p:cNvPr>
          <p:cNvPicPr>
            <a:picLocks noChangeAspect="1"/>
          </p:cNvPicPr>
          <p:nvPr/>
        </p:nvPicPr>
        <p:blipFill>
          <a:blip r:embed="rId2"/>
          <a:stretch>
            <a:fillRect/>
          </a:stretch>
        </p:blipFill>
        <p:spPr>
          <a:xfrm>
            <a:off x="548659" y="788564"/>
            <a:ext cx="2832104" cy="2637363"/>
          </a:xfrm>
          <a:prstGeom prst="rect">
            <a:avLst/>
          </a:prstGeom>
        </p:spPr>
      </p:pic>
      <p:pic>
        <p:nvPicPr>
          <p:cNvPr id="6" name="Picture 5" descr="A machine with a screen and a keypad&#10;&#10;Description automatically generated with medium confidence">
            <a:extLst>
              <a:ext uri="{FF2B5EF4-FFF2-40B4-BE49-F238E27FC236}">
                <a16:creationId xmlns:a16="http://schemas.microsoft.com/office/drawing/2014/main" id="{C5CBCAAB-CD46-C47C-B261-9302A617781E}"/>
              </a:ext>
            </a:extLst>
          </p:cNvPr>
          <p:cNvPicPr>
            <a:picLocks noChangeAspect="1"/>
          </p:cNvPicPr>
          <p:nvPr/>
        </p:nvPicPr>
        <p:blipFill>
          <a:blip r:embed="rId3"/>
          <a:stretch>
            <a:fillRect/>
          </a:stretch>
        </p:blipFill>
        <p:spPr>
          <a:xfrm>
            <a:off x="3397545" y="788564"/>
            <a:ext cx="3460333" cy="2589858"/>
          </a:xfrm>
          <a:prstGeom prst="rect">
            <a:avLst/>
          </a:prstGeom>
        </p:spPr>
      </p:pic>
      <p:sp>
        <p:nvSpPr>
          <p:cNvPr id="5" name="TextBox 4">
            <a:extLst>
              <a:ext uri="{FF2B5EF4-FFF2-40B4-BE49-F238E27FC236}">
                <a16:creationId xmlns:a16="http://schemas.microsoft.com/office/drawing/2014/main" id="{7F69D5E2-61AC-3BA3-C607-7EFE3D96D748}"/>
              </a:ext>
            </a:extLst>
          </p:cNvPr>
          <p:cNvSpPr txBox="1"/>
          <p:nvPr/>
        </p:nvSpPr>
        <p:spPr>
          <a:xfrm>
            <a:off x="8080119" y="361771"/>
            <a:ext cx="6833561" cy="707886"/>
          </a:xfrm>
          <a:prstGeom prst="rect">
            <a:avLst/>
          </a:prstGeom>
          <a:noFill/>
        </p:spPr>
        <p:txBody>
          <a:bodyPr wrap="square">
            <a:spAutoFit/>
          </a:bodyPr>
          <a:lstStyle/>
          <a:p>
            <a:r>
              <a:rPr lang="en-US" sz="2000" i="1" dirty="0">
                <a:solidFill>
                  <a:schemeClr val="accent1">
                    <a:lumMod val="75000"/>
                  </a:schemeClr>
                </a:solidFill>
                <a:latin typeface="Calibri" panose="020F0502020204030204" pitchFamily="34" charset="0"/>
                <a:cs typeface="Calibri" panose="020F0502020204030204" pitchFamily="34" charset="0"/>
              </a:rPr>
              <a:t>TIBA EQUPMENT (Maple)</a:t>
            </a:r>
            <a:br>
              <a:rPr lang="en-US" sz="2000" i="1" dirty="0">
                <a:latin typeface="Calibri" panose="020F0502020204030204" pitchFamily="34" charset="0"/>
                <a:cs typeface="Calibri" panose="020F0502020204030204" pitchFamily="34" charset="0"/>
              </a:rPr>
            </a:br>
            <a:endParaRPr lang="en-US" sz="2000" i="1" dirty="0"/>
          </a:p>
        </p:txBody>
      </p:sp>
      <p:pic>
        <p:nvPicPr>
          <p:cNvPr id="8" name="Picture 7" descr="A machine with a screen on it&#10;&#10;Description automatically generated">
            <a:extLst>
              <a:ext uri="{FF2B5EF4-FFF2-40B4-BE49-F238E27FC236}">
                <a16:creationId xmlns:a16="http://schemas.microsoft.com/office/drawing/2014/main" id="{B26BF3F2-3FE8-F449-4522-7DF3F88DF3F8}"/>
              </a:ext>
            </a:extLst>
          </p:cNvPr>
          <p:cNvPicPr>
            <a:picLocks noChangeAspect="1"/>
          </p:cNvPicPr>
          <p:nvPr/>
        </p:nvPicPr>
        <p:blipFill>
          <a:blip r:embed="rId4"/>
          <a:stretch>
            <a:fillRect/>
          </a:stretch>
        </p:blipFill>
        <p:spPr>
          <a:xfrm>
            <a:off x="7485459" y="837172"/>
            <a:ext cx="2577492" cy="2766171"/>
          </a:xfrm>
          <a:prstGeom prst="rect">
            <a:avLst/>
          </a:prstGeom>
        </p:spPr>
      </p:pic>
      <p:pic>
        <p:nvPicPr>
          <p:cNvPr id="9" name="Picture 8" descr="A machine with a screen&#10;&#10;Description automatically generated">
            <a:extLst>
              <a:ext uri="{FF2B5EF4-FFF2-40B4-BE49-F238E27FC236}">
                <a16:creationId xmlns:a16="http://schemas.microsoft.com/office/drawing/2014/main" id="{CB01376F-DBBC-A549-45A1-66516EF122E5}"/>
              </a:ext>
            </a:extLst>
          </p:cNvPr>
          <p:cNvPicPr>
            <a:picLocks noChangeAspect="1"/>
          </p:cNvPicPr>
          <p:nvPr/>
        </p:nvPicPr>
        <p:blipFill>
          <a:blip r:embed="rId5"/>
          <a:stretch>
            <a:fillRect/>
          </a:stretch>
        </p:blipFill>
        <p:spPr>
          <a:xfrm>
            <a:off x="10062919" y="837172"/>
            <a:ext cx="1799309" cy="2766172"/>
          </a:xfrm>
          <a:prstGeom prst="rect">
            <a:avLst/>
          </a:prstGeom>
        </p:spPr>
      </p:pic>
      <p:sp>
        <p:nvSpPr>
          <p:cNvPr id="11" name="TextBox 10">
            <a:extLst>
              <a:ext uri="{FF2B5EF4-FFF2-40B4-BE49-F238E27FC236}">
                <a16:creationId xmlns:a16="http://schemas.microsoft.com/office/drawing/2014/main" id="{A739B184-C1CB-741D-75C9-43DE3D5986DF}"/>
              </a:ext>
            </a:extLst>
          </p:cNvPr>
          <p:cNvSpPr txBox="1"/>
          <p:nvPr/>
        </p:nvSpPr>
        <p:spPr>
          <a:xfrm>
            <a:off x="819771" y="3479579"/>
            <a:ext cx="7490388" cy="369332"/>
          </a:xfrm>
          <a:prstGeom prst="rect">
            <a:avLst/>
          </a:prstGeom>
          <a:noFill/>
        </p:spPr>
        <p:txBody>
          <a:bodyPr wrap="square">
            <a:spAutoFit/>
          </a:bodyPr>
          <a:lstStyle/>
          <a:p>
            <a:r>
              <a:rPr lang="en-US" dirty="0">
                <a:solidFill>
                  <a:schemeClr val="accent1">
                    <a:lumMod val="75000"/>
                  </a:schemeClr>
                </a:solidFill>
                <a:latin typeface="Calibri" panose="020F0502020204030204" pitchFamily="34" charset="0"/>
                <a:cs typeface="Calibri" panose="020F0502020204030204" pitchFamily="34" charset="0"/>
              </a:rPr>
              <a:t>Flash Equipment </a:t>
            </a:r>
            <a:r>
              <a:rPr lang="en-US" sz="1800" dirty="0">
                <a:solidFill>
                  <a:schemeClr val="accent1">
                    <a:lumMod val="75000"/>
                  </a:schemeClr>
                </a:solidFill>
                <a:latin typeface="Calibri" panose="020F0502020204030204" pitchFamily="34" charset="0"/>
                <a:cs typeface="Calibri" panose="020F0502020204030204" pitchFamily="34" charset="0"/>
              </a:rPr>
              <a:t>(Govt, Comm, ATC, Strata)</a:t>
            </a:r>
            <a:endParaRPr lang="en-US" dirty="0">
              <a:solidFill>
                <a:schemeClr val="accent1">
                  <a:lumMod val="75000"/>
                </a:schemeClr>
              </a:solidFill>
            </a:endParaRPr>
          </a:p>
        </p:txBody>
      </p:sp>
      <p:pic>
        <p:nvPicPr>
          <p:cNvPr id="12" name="Picture 11" descr="A machine with a screen and buttons&#10;&#10;Description automatically generated">
            <a:extLst>
              <a:ext uri="{FF2B5EF4-FFF2-40B4-BE49-F238E27FC236}">
                <a16:creationId xmlns:a16="http://schemas.microsoft.com/office/drawing/2014/main" id="{7A7EBC7D-4BDB-CD78-C541-24C6DC5C2A22}"/>
              </a:ext>
            </a:extLst>
          </p:cNvPr>
          <p:cNvPicPr>
            <a:picLocks noChangeAspect="1"/>
          </p:cNvPicPr>
          <p:nvPr/>
        </p:nvPicPr>
        <p:blipFill>
          <a:blip r:embed="rId6"/>
          <a:stretch>
            <a:fillRect/>
          </a:stretch>
        </p:blipFill>
        <p:spPr>
          <a:xfrm>
            <a:off x="927006" y="3846261"/>
            <a:ext cx="3345891" cy="3011739"/>
          </a:xfrm>
          <a:prstGeom prst="rect">
            <a:avLst/>
          </a:prstGeom>
        </p:spPr>
      </p:pic>
      <p:pic>
        <p:nvPicPr>
          <p:cNvPr id="13" name="Picture 12" descr="A blue machine with a screen and buttons&#10;&#10;Description automatically generated">
            <a:extLst>
              <a:ext uri="{FF2B5EF4-FFF2-40B4-BE49-F238E27FC236}">
                <a16:creationId xmlns:a16="http://schemas.microsoft.com/office/drawing/2014/main" id="{C64363EA-AF19-FDB9-2CA9-3F17DD60CF02}"/>
              </a:ext>
            </a:extLst>
          </p:cNvPr>
          <p:cNvPicPr>
            <a:picLocks noChangeAspect="1"/>
          </p:cNvPicPr>
          <p:nvPr/>
        </p:nvPicPr>
        <p:blipFill>
          <a:blip r:embed="rId7"/>
          <a:stretch>
            <a:fillRect/>
          </a:stretch>
        </p:blipFill>
        <p:spPr>
          <a:xfrm>
            <a:off x="4408275" y="3846260"/>
            <a:ext cx="3740624" cy="3011739"/>
          </a:xfrm>
          <a:prstGeom prst="rect">
            <a:avLst/>
          </a:prstGeom>
        </p:spPr>
      </p:pic>
    </p:spTree>
    <p:extLst>
      <p:ext uri="{BB962C8B-B14F-4D97-AF65-F5344CB8AC3E}">
        <p14:creationId xmlns:p14="http://schemas.microsoft.com/office/powerpoint/2010/main" val="2445580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FC3D-8A78-2370-27C0-78B22D40FA91}"/>
              </a:ext>
            </a:extLst>
          </p:cNvPr>
          <p:cNvSpPr>
            <a:spLocks noGrp="1"/>
          </p:cNvSpPr>
          <p:nvPr>
            <p:ph type="title"/>
          </p:nvPr>
        </p:nvSpPr>
        <p:spPr>
          <a:xfrm>
            <a:off x="1828800" y="-52462"/>
            <a:ext cx="8534400" cy="1507067"/>
          </a:xfrm>
        </p:spPr>
        <p:txBody>
          <a:bodyPr/>
          <a:lstStyle/>
          <a:p>
            <a:r>
              <a:rPr lang="en-US" u="sng" dirty="0">
                <a:solidFill>
                  <a:schemeClr val="accent1">
                    <a:lumMod val="75000"/>
                  </a:schemeClr>
                </a:solidFill>
                <a:latin typeface="Calibri" panose="020F0502020204030204" pitchFamily="34" charset="0"/>
                <a:cs typeface="Calibri" panose="020F0502020204030204" pitchFamily="34" charset="0"/>
              </a:rPr>
              <a:t>Event Locations</a:t>
            </a:r>
          </a:p>
        </p:txBody>
      </p:sp>
      <p:sp>
        <p:nvSpPr>
          <p:cNvPr id="3" name="Content Placeholder 2">
            <a:extLst>
              <a:ext uri="{FF2B5EF4-FFF2-40B4-BE49-F238E27FC236}">
                <a16:creationId xmlns:a16="http://schemas.microsoft.com/office/drawing/2014/main" id="{8EF7B3FB-1111-6C3F-FB71-9746D660C82B}"/>
              </a:ext>
            </a:extLst>
          </p:cNvPr>
          <p:cNvSpPr>
            <a:spLocks noGrp="1"/>
          </p:cNvSpPr>
          <p:nvPr>
            <p:ph idx="1"/>
          </p:nvPr>
        </p:nvSpPr>
        <p:spPr>
          <a:xfrm>
            <a:off x="1791703" y="515771"/>
            <a:ext cx="7609617" cy="2935702"/>
          </a:xfrm>
        </p:spPr>
        <p:txBody>
          <a:bodyPr>
            <a:noAutofit/>
          </a:bodyPr>
          <a:lstStyle/>
          <a:p>
            <a:pPr marL="0" indent="0" algn="ctr"/>
            <a:r>
              <a:rPr lang="en-US" sz="2400" dirty="0">
                <a:solidFill>
                  <a:schemeClr val="accent1">
                    <a:lumMod val="75000"/>
                  </a:schemeClr>
                </a:solidFill>
                <a:latin typeface="Calibri" panose="020F0502020204030204" pitchFamily="34" charset="0"/>
                <a:cs typeface="Calibri" panose="020F0502020204030204" pitchFamily="34" charset="0"/>
              </a:rPr>
              <a:t>During special events, events staff will collect payment upfront at a set price per the board of directors.</a:t>
            </a:r>
          </a:p>
          <a:p>
            <a:pPr marL="457200" lvl="1" indent="0" algn="ctr"/>
            <a:r>
              <a:rPr lang="en-US" sz="2400" dirty="0">
                <a:solidFill>
                  <a:schemeClr val="accent1">
                    <a:lumMod val="75000"/>
                  </a:schemeClr>
                </a:solidFill>
                <a:latin typeface="Calibri" panose="020F0502020204030204" pitchFamily="34" charset="0"/>
                <a:cs typeface="Calibri" panose="020F0502020204030204" pitchFamily="34" charset="0"/>
              </a:rPr>
              <a:t>Event parking is only valid until end of event </a:t>
            </a:r>
          </a:p>
          <a:p>
            <a:pPr marL="0" indent="0" algn="ctr">
              <a:buNone/>
            </a:pPr>
            <a:r>
              <a:rPr lang="en-US" sz="2400" dirty="0">
                <a:solidFill>
                  <a:schemeClr val="accent1">
                    <a:lumMod val="75000"/>
                  </a:schemeClr>
                </a:solidFill>
                <a:latin typeface="Calibri" panose="020F0502020204030204" pitchFamily="34" charset="0"/>
                <a:cs typeface="Calibri" panose="020F0502020204030204" pitchFamily="34" charset="0"/>
              </a:rPr>
              <a:t>This price will range from $3, $10, and $15.</a:t>
            </a:r>
          </a:p>
        </p:txBody>
      </p:sp>
      <p:sp>
        <p:nvSpPr>
          <p:cNvPr id="5" name="Slide Number Placeholder 4">
            <a:extLst>
              <a:ext uri="{FF2B5EF4-FFF2-40B4-BE49-F238E27FC236}">
                <a16:creationId xmlns:a16="http://schemas.microsoft.com/office/drawing/2014/main" id="{1C9A185A-1F1A-E9BE-9B59-37CD83015022}"/>
              </a:ext>
            </a:extLst>
          </p:cNvPr>
          <p:cNvSpPr>
            <a:spLocks noGrp="1"/>
          </p:cNvSpPr>
          <p:nvPr>
            <p:ph type="sldNum" sz="quarter" idx="12"/>
          </p:nvPr>
        </p:nvSpPr>
        <p:spPr/>
        <p:txBody>
          <a:bodyPr/>
          <a:lstStyle/>
          <a:p>
            <a:fld id="{312CC964-A50B-4C29-B4E4-2C30BB34CCF3}" type="slidenum">
              <a:rPr lang="en-US" smtClean="0"/>
              <a:t>57</a:t>
            </a:fld>
            <a:endParaRPr lang="en-US" dirty="0"/>
          </a:p>
        </p:txBody>
      </p:sp>
      <p:sp>
        <p:nvSpPr>
          <p:cNvPr id="7" name="TextBox 6">
            <a:extLst>
              <a:ext uri="{FF2B5EF4-FFF2-40B4-BE49-F238E27FC236}">
                <a16:creationId xmlns:a16="http://schemas.microsoft.com/office/drawing/2014/main" id="{2D477AE2-77DE-9C13-578F-17E792177C7B}"/>
              </a:ext>
            </a:extLst>
          </p:cNvPr>
          <p:cNvSpPr txBox="1"/>
          <p:nvPr/>
        </p:nvSpPr>
        <p:spPr>
          <a:xfrm>
            <a:off x="2164927" y="3116730"/>
            <a:ext cx="8534400" cy="3539430"/>
          </a:xfrm>
          <a:prstGeom prst="rect">
            <a:avLst/>
          </a:prstGeom>
          <a:noFill/>
        </p:spPr>
        <p:txBody>
          <a:bodyPr wrap="square" rtlCol="0">
            <a:spAutoFit/>
          </a:bodyPr>
          <a:lstStyle/>
          <a:p>
            <a:pPr algn="ctr"/>
            <a:r>
              <a:rPr lang="en-US" sz="2800" dirty="0">
                <a:solidFill>
                  <a:schemeClr val="accent1">
                    <a:lumMod val="75000"/>
                  </a:schemeClr>
                </a:solidFill>
                <a:latin typeface="Calibri" panose="020F0502020204030204" pitchFamily="34" charset="0"/>
                <a:cs typeface="Calibri" panose="020F0502020204030204" pitchFamily="34" charset="0"/>
              </a:rPr>
              <a:t>These APA locations are used for event parking:</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ATC Deck</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North Lot</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  Germania Lot</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Community Deck</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Spiral Deck</a:t>
            </a:r>
          </a:p>
          <a:p>
            <a:pPr marL="342900"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Maple St deck*</a:t>
            </a:r>
          </a:p>
          <a:p>
            <a:pPr marL="800100" lvl="1" indent="-342900">
              <a:buFont typeface="Arial" panose="020B0604020202020204" pitchFamily="34" charset="0"/>
              <a:buChar char="•"/>
            </a:pPr>
            <a:r>
              <a:rPr lang="en-US" sz="2800" dirty="0">
                <a:solidFill>
                  <a:schemeClr val="accent1">
                    <a:lumMod val="75000"/>
                  </a:schemeClr>
                </a:solidFill>
                <a:latin typeface="Calibri" panose="020F0502020204030204" pitchFamily="34" charset="0"/>
                <a:cs typeface="Calibri" panose="020F0502020204030204" pitchFamily="34" charset="0"/>
              </a:rPr>
              <a:t>*will be used for overflow parking</a:t>
            </a:r>
          </a:p>
        </p:txBody>
      </p:sp>
      <p:pic>
        <p:nvPicPr>
          <p:cNvPr id="6" name="Graphic 5" descr="Daily calendar with solid fill">
            <a:extLst>
              <a:ext uri="{FF2B5EF4-FFF2-40B4-BE49-F238E27FC236}">
                <a16:creationId xmlns:a16="http://schemas.microsoft.com/office/drawing/2014/main" id="{CE99608B-2676-0481-8449-DD62D253ED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74544" y="462837"/>
            <a:ext cx="2653893" cy="2988636"/>
          </a:xfrm>
          <a:prstGeom prst="rect">
            <a:avLst/>
          </a:prstGeom>
        </p:spPr>
      </p:pic>
    </p:spTree>
    <p:extLst>
      <p:ext uri="{BB962C8B-B14F-4D97-AF65-F5344CB8AC3E}">
        <p14:creationId xmlns:p14="http://schemas.microsoft.com/office/powerpoint/2010/main" val="904954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B40A9B-0478-5A79-0D8F-8E0904620F10}"/>
              </a:ext>
            </a:extLst>
          </p:cNvPr>
          <p:cNvSpPr>
            <a:spLocks noGrp="1"/>
          </p:cNvSpPr>
          <p:nvPr>
            <p:ph type="title"/>
          </p:nvPr>
        </p:nvSpPr>
        <p:spPr>
          <a:xfrm>
            <a:off x="528508" y="685800"/>
            <a:ext cx="5232440" cy="4603749"/>
          </a:xfrm>
        </p:spPr>
        <p:txBody>
          <a:bodyPr>
            <a:normAutofit/>
          </a:bodyPr>
          <a:lstStyle/>
          <a:p>
            <a:r>
              <a:rPr lang="en-US" sz="5200" dirty="0"/>
              <a:t>GROUP QUESTIONS for</a:t>
            </a:r>
            <a:br>
              <a:rPr lang="en-US" sz="5200" dirty="0"/>
            </a:br>
            <a:r>
              <a:rPr lang="en-US" sz="5200" dirty="0"/>
              <a:t>discussion</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FCCBA7-3552-40C7-932E-0E1651E8E302}"/>
              </a:ext>
            </a:extLst>
          </p:cNvPr>
          <p:cNvSpPr>
            <a:spLocks noGrp="1"/>
          </p:cNvSpPr>
          <p:nvPr>
            <p:ph idx="1"/>
          </p:nvPr>
        </p:nvSpPr>
        <p:spPr>
          <a:xfrm>
            <a:off x="6530002" y="822121"/>
            <a:ext cx="5227993" cy="6067338"/>
          </a:xfrm>
        </p:spPr>
        <p:txBody>
          <a:bodyPr>
            <a:normAutofit/>
          </a:bodyPr>
          <a:lstStyle/>
          <a:p>
            <a:pPr marL="0" indent="0">
              <a:buNone/>
            </a:pPr>
            <a:endParaRPr lang="en-US" dirty="0">
              <a:solidFill>
                <a:schemeClr val="tx1"/>
              </a:solidFill>
              <a:latin typeface="Söhne"/>
            </a:endParaRPr>
          </a:p>
          <a:p>
            <a:pPr marL="457200" indent="-457200">
              <a:buFont typeface="+mj-lt"/>
              <a:buAutoNum type="arabicPeriod"/>
            </a:pPr>
            <a:r>
              <a:rPr lang="en-US" b="0" i="0" dirty="0">
                <a:solidFill>
                  <a:schemeClr val="tx1"/>
                </a:solidFill>
                <a:effectLst/>
                <a:latin typeface="Söhne"/>
              </a:rPr>
              <a:t>What are the biggest parking-related challenges you face or notice in your community?</a:t>
            </a:r>
          </a:p>
          <a:p>
            <a:pPr marL="457200" indent="-457200">
              <a:buFont typeface="+mj-lt"/>
              <a:buAutoNum type="arabicPeriod"/>
            </a:pPr>
            <a:r>
              <a:rPr lang="en-US" b="0" i="0" dirty="0">
                <a:solidFill>
                  <a:schemeClr val="tx1"/>
                </a:solidFill>
                <a:effectLst/>
                <a:latin typeface="Söhne"/>
              </a:rPr>
              <a:t>What role do you think community collaboration and communication play in addressing parking concerns? How can we better engage with residents, businesses, and community groups to develop effective parking strategies that </a:t>
            </a:r>
            <a:r>
              <a:rPr lang="en-US" dirty="0">
                <a:solidFill>
                  <a:schemeClr val="tx1"/>
                </a:solidFill>
                <a:latin typeface="Söhne"/>
              </a:rPr>
              <a:t>best address</a:t>
            </a:r>
            <a:r>
              <a:rPr lang="en-US" b="0" i="0" dirty="0">
                <a:solidFill>
                  <a:schemeClr val="tx1"/>
                </a:solidFill>
                <a:effectLst/>
                <a:latin typeface="Söhne"/>
              </a:rPr>
              <a:t> everyone's needs?</a:t>
            </a:r>
            <a:r>
              <a:rPr lang="en-US" dirty="0">
                <a:solidFill>
                  <a:schemeClr val="tx1"/>
                </a:solidFill>
                <a:latin typeface="Söhne"/>
              </a:rPr>
              <a:t> </a:t>
            </a:r>
          </a:p>
          <a:p>
            <a:pPr marL="457200" indent="-457200">
              <a:buFont typeface="+mj-lt"/>
              <a:buAutoNum type="arabicPeriod"/>
            </a:pPr>
            <a:r>
              <a:rPr lang="en-US" dirty="0">
                <a:solidFill>
                  <a:schemeClr val="tx1"/>
                </a:solidFill>
                <a:latin typeface="Söhne"/>
              </a:rPr>
              <a:t>How can we as a community work together to demonstrate that parking is not just alleviating congestion but increasing the quality of life in the City of Allentown?</a:t>
            </a:r>
            <a:endParaRPr lang="en-US" b="0" i="0" dirty="0">
              <a:solidFill>
                <a:schemeClr val="tx1"/>
              </a:solidFill>
              <a:effectLst/>
              <a:latin typeface="Söhne"/>
            </a:endParaRPr>
          </a:p>
          <a:p>
            <a:pPr marL="457200" indent="-457200">
              <a:buFont typeface="+mj-lt"/>
              <a:buAutoNum type="arabicPeriod"/>
            </a:pPr>
            <a:r>
              <a:rPr lang="en-US" dirty="0">
                <a:solidFill>
                  <a:schemeClr val="tx1"/>
                </a:solidFill>
                <a:latin typeface="Söhne"/>
              </a:rPr>
              <a:t>How can the Parking Authority be a more involved member of our community?</a:t>
            </a:r>
          </a:p>
          <a:p>
            <a:pPr marL="0" indent="0">
              <a:buNone/>
            </a:pPr>
            <a:endParaRPr lang="en-US" dirty="0">
              <a:solidFill>
                <a:schemeClr val="tx1"/>
              </a:solidFill>
              <a:latin typeface="Söhne"/>
            </a:endParaRPr>
          </a:p>
          <a:p>
            <a:pPr marL="457200" indent="-457200">
              <a:buFont typeface="+mj-lt"/>
              <a:buAutoNum type="arabicPeriod"/>
            </a:pPr>
            <a:endParaRPr lang="en-US" dirty="0">
              <a:solidFill>
                <a:schemeClr val="tx1"/>
              </a:solidFill>
              <a:latin typeface="Söhne"/>
            </a:endParaRPr>
          </a:p>
          <a:p>
            <a:pPr marL="0" indent="0">
              <a:buNone/>
            </a:pPr>
            <a:endParaRPr lang="en-US" dirty="0">
              <a:solidFill>
                <a:schemeClr val="tx1"/>
              </a:solidFill>
              <a:latin typeface="Söhne"/>
            </a:endParaRPr>
          </a:p>
          <a:p>
            <a:pPr marL="0" indent="0">
              <a:buNone/>
            </a:pPr>
            <a:endParaRPr lang="en-US" dirty="0">
              <a:solidFill>
                <a:schemeClr val="tx1"/>
              </a:solidFill>
            </a:endParaRPr>
          </a:p>
        </p:txBody>
      </p:sp>
    </p:spTree>
    <p:extLst>
      <p:ext uri="{BB962C8B-B14F-4D97-AF65-F5344CB8AC3E}">
        <p14:creationId xmlns:p14="http://schemas.microsoft.com/office/powerpoint/2010/main" val="175971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6056-1813-84BC-7DD1-1BD16126B73F}"/>
              </a:ext>
            </a:extLst>
          </p:cNvPr>
          <p:cNvSpPr>
            <a:spLocks noGrp="1"/>
          </p:cNvSpPr>
          <p:nvPr>
            <p:ph type="title"/>
          </p:nvPr>
        </p:nvSpPr>
        <p:spPr>
          <a:xfrm>
            <a:off x="994605" y="359949"/>
            <a:ext cx="8534400" cy="1507067"/>
          </a:xfrm>
        </p:spPr>
        <p:txBody>
          <a:bodyPr/>
          <a:lstStyle/>
          <a:p>
            <a:pPr algn="ctr"/>
            <a:r>
              <a:rPr lang="en-US" u="sng" dirty="0"/>
              <a:t>City Ordinances</a:t>
            </a:r>
          </a:p>
        </p:txBody>
      </p:sp>
      <p:graphicFrame>
        <p:nvGraphicFramePr>
          <p:cNvPr id="5" name="Content Placeholder 2">
            <a:extLst>
              <a:ext uri="{FF2B5EF4-FFF2-40B4-BE49-F238E27FC236}">
                <a16:creationId xmlns:a16="http://schemas.microsoft.com/office/drawing/2014/main" id="{1BBA54E2-4421-EF33-886E-9CBE170F0408}"/>
              </a:ext>
            </a:extLst>
          </p:cNvPr>
          <p:cNvGraphicFramePr>
            <a:graphicFrameLocks noGrp="1"/>
          </p:cNvGraphicFramePr>
          <p:nvPr>
            <p:ph idx="1"/>
            <p:extLst>
              <p:ext uri="{D42A27DB-BD31-4B8C-83A1-F6EECF244321}">
                <p14:modId xmlns:p14="http://schemas.microsoft.com/office/powerpoint/2010/main" val="1073932344"/>
              </p:ext>
            </p:extLst>
          </p:nvPr>
        </p:nvGraphicFramePr>
        <p:xfrm>
          <a:off x="838273" y="1867016"/>
          <a:ext cx="8534400"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251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E6D4-8933-0F82-4251-2EC08ED6A396}"/>
              </a:ext>
            </a:extLst>
          </p:cNvPr>
          <p:cNvSpPr>
            <a:spLocks noGrp="1"/>
          </p:cNvSpPr>
          <p:nvPr>
            <p:ph type="title"/>
          </p:nvPr>
        </p:nvSpPr>
        <p:spPr>
          <a:xfrm>
            <a:off x="469900" y="114299"/>
            <a:ext cx="10996918" cy="1507067"/>
          </a:xfrm>
        </p:spPr>
        <p:txBody>
          <a:bodyPr/>
          <a:lstStyle/>
          <a:p>
            <a:r>
              <a:rPr lang="en-US" u="sng" dirty="0"/>
              <a:t>How can I familiarize myself with the Laws</a:t>
            </a:r>
            <a:r>
              <a:rPr lang="en-US" u="sng" dirty="0">
                <a:latin typeface="Arial" panose="020B0604020202020204" pitchFamily="34" charset="0"/>
                <a:cs typeface="Arial" panose="020B0604020202020204" pitchFamily="34" charset="0"/>
              </a:rPr>
              <a:t>?</a:t>
            </a:r>
            <a:r>
              <a:rPr lang="en-US" u="sng" dirty="0"/>
              <a:t> </a:t>
            </a:r>
          </a:p>
        </p:txBody>
      </p:sp>
      <p:sp>
        <p:nvSpPr>
          <p:cNvPr id="3" name="Content Placeholder 2">
            <a:extLst>
              <a:ext uri="{FF2B5EF4-FFF2-40B4-BE49-F238E27FC236}">
                <a16:creationId xmlns:a16="http://schemas.microsoft.com/office/drawing/2014/main" id="{F0B176D9-51D9-FBAB-4221-DAA6C430CC14}"/>
              </a:ext>
            </a:extLst>
          </p:cNvPr>
          <p:cNvSpPr>
            <a:spLocks noGrp="1"/>
          </p:cNvSpPr>
          <p:nvPr>
            <p:ph idx="1"/>
          </p:nvPr>
        </p:nvSpPr>
        <p:spPr>
          <a:xfrm>
            <a:off x="1699251" y="28574"/>
            <a:ext cx="8538216" cy="3615267"/>
          </a:xfrm>
        </p:spPr>
        <p:txBody>
          <a:bodyPr>
            <a:normAutofit/>
          </a:bodyPr>
          <a:lstStyle/>
          <a:p>
            <a:pPr marL="0" indent="0" algn="ctr">
              <a:buNone/>
            </a:pPr>
            <a:r>
              <a:rPr lang="en-US" sz="2400" dirty="0">
                <a:solidFill>
                  <a:schemeClr val="tx1"/>
                </a:solidFill>
              </a:rPr>
              <a:t>The parking authority's website provides a link to all city ordinances that are enforced. You can also use google. </a:t>
            </a:r>
          </a:p>
        </p:txBody>
      </p:sp>
      <p:pic>
        <p:nvPicPr>
          <p:cNvPr id="5" name="Picture 4" descr="A screenshot of a computer">
            <a:extLst>
              <a:ext uri="{FF2B5EF4-FFF2-40B4-BE49-F238E27FC236}">
                <a16:creationId xmlns:a16="http://schemas.microsoft.com/office/drawing/2014/main" id="{66461911-4CDD-939D-5E5C-AF3C3E4C8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100" y="2550641"/>
            <a:ext cx="5232400" cy="361526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95D2E96-587F-755F-DE8C-4279DE65C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2550641"/>
            <a:ext cx="5713965" cy="3615267"/>
          </a:xfrm>
          <a:prstGeom prst="rect">
            <a:avLst/>
          </a:prstGeom>
        </p:spPr>
      </p:pic>
    </p:spTree>
    <p:extLst>
      <p:ext uri="{BB962C8B-B14F-4D97-AF65-F5344CB8AC3E}">
        <p14:creationId xmlns:p14="http://schemas.microsoft.com/office/powerpoint/2010/main" val="280871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467D-C3ED-D91C-07E1-0D3492D996EA}"/>
              </a:ext>
            </a:extLst>
          </p:cNvPr>
          <p:cNvSpPr>
            <a:spLocks noGrp="1"/>
          </p:cNvSpPr>
          <p:nvPr>
            <p:ph type="title"/>
          </p:nvPr>
        </p:nvSpPr>
        <p:spPr>
          <a:xfrm>
            <a:off x="3836504" y="758952"/>
            <a:ext cx="7319175" cy="3566160"/>
          </a:xfrm>
        </p:spPr>
        <p:txBody>
          <a:bodyPr vert="horz" lIns="91440" tIns="45720" rIns="91440" bIns="45720" rtlCol="0" anchor="b">
            <a:normAutofit fontScale="90000"/>
          </a:bodyPr>
          <a:lstStyle/>
          <a:p>
            <a:r>
              <a:rPr lang="en-US" sz="8000" dirty="0">
                <a:solidFill>
                  <a:schemeClr val="tx1">
                    <a:lumMod val="85000"/>
                    <a:lumOff val="15000"/>
                  </a:schemeClr>
                </a:solidFill>
              </a:rPr>
              <a:t>What are the Parking Violations</a:t>
            </a:r>
            <a:r>
              <a:rPr lang="en-US" sz="8000" dirty="0">
                <a:solidFill>
                  <a:schemeClr val="tx1">
                    <a:lumMod val="85000"/>
                    <a:lumOff val="15000"/>
                  </a:schemeClr>
                </a:solidFill>
                <a:latin typeface="Arial" panose="020B0604020202020204" pitchFamily="34" charset="0"/>
                <a:cs typeface="Arial" panose="020B0604020202020204" pitchFamily="34" charset="0"/>
              </a:rPr>
              <a:t>?</a:t>
            </a:r>
          </a:p>
        </p:txBody>
      </p:sp>
      <p:pic>
        <p:nvPicPr>
          <p:cNvPr id="21" name="Graphic 20" descr="Taxi">
            <a:extLst>
              <a:ext uri="{FF2B5EF4-FFF2-40B4-BE49-F238E27FC236}">
                <a16:creationId xmlns:a16="http://schemas.microsoft.com/office/drawing/2014/main" id="{C3B1F502-9973-F4B7-4C05-82F4AA1024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818" y="1944907"/>
            <a:ext cx="2449486" cy="2449486"/>
          </a:xfrm>
          <a:prstGeom prst="rect">
            <a:avLst/>
          </a:prstGeom>
        </p:spPr>
      </p:pic>
    </p:spTree>
    <p:extLst>
      <p:ext uri="{BB962C8B-B14F-4D97-AF65-F5344CB8AC3E}">
        <p14:creationId xmlns:p14="http://schemas.microsoft.com/office/powerpoint/2010/main" val="389351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3A09-D98C-455A-B65D-C18C050B182D}"/>
              </a:ext>
            </a:extLst>
          </p:cNvPr>
          <p:cNvSpPr>
            <a:spLocks noGrp="1"/>
          </p:cNvSpPr>
          <p:nvPr>
            <p:ph type="title"/>
          </p:nvPr>
        </p:nvSpPr>
        <p:spPr>
          <a:xfrm>
            <a:off x="470875" y="360727"/>
            <a:ext cx="3401972" cy="5290253"/>
          </a:xfrm>
        </p:spPr>
        <p:txBody>
          <a:bodyPr anchor="ctr">
            <a:normAutofit/>
          </a:bodyPr>
          <a:lstStyle/>
          <a:p>
            <a:r>
              <a:rPr lang="en-US" sz="3600" dirty="0"/>
              <a:t>Most Common Parking  Safety Violations</a:t>
            </a:r>
          </a:p>
        </p:txBody>
      </p:sp>
      <p:graphicFrame>
        <p:nvGraphicFramePr>
          <p:cNvPr id="15" name="Content Placeholder 3">
            <a:extLst>
              <a:ext uri="{FF2B5EF4-FFF2-40B4-BE49-F238E27FC236}">
                <a16:creationId xmlns:a16="http://schemas.microsoft.com/office/drawing/2014/main" id="{C2200378-3EDD-AE20-3880-E16828AE3895}"/>
              </a:ext>
            </a:extLst>
          </p:cNvPr>
          <p:cNvGraphicFramePr>
            <a:graphicFrameLocks noGrp="1"/>
          </p:cNvGraphicFramePr>
          <p:nvPr>
            <p:ph idx="1"/>
            <p:extLst>
              <p:ext uri="{D42A27DB-BD31-4B8C-83A1-F6EECF244321}">
                <p14:modId xmlns:p14="http://schemas.microsoft.com/office/powerpoint/2010/main" val="3502776379"/>
              </p:ext>
            </p:extLst>
          </p:nvPr>
        </p:nvGraphicFramePr>
        <p:xfrm>
          <a:off x="4351019" y="643466"/>
          <a:ext cx="6895973" cy="5225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560796"/>
      </p:ext>
    </p:extLst>
  </p:cSld>
  <p:clrMapOvr>
    <a:overrideClrMapping bg1="dk1" tx1="lt1" bg2="dk2" tx2="lt2" accent1="accent1" accent2="accent2" accent3="accent3" accent4="accent4" accent5="accent5" accent6="accent6" hlink="hlink" folHlink="folHlink"/>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 lines design" id="{2407D200-3004-4ADD-9D29-6D4C9B951E75}" vid="{22312BCD-9B59-4CBE-B473-4FDC2F04D3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10818</TotalTime>
  <Words>3626</Words>
  <Application>Microsoft Office PowerPoint</Application>
  <PresentationFormat>Widescreen</PresentationFormat>
  <Paragraphs>229</Paragraphs>
  <Slides>58</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58</vt:i4>
      </vt:variant>
    </vt:vector>
  </HeadingPairs>
  <TitlesOfParts>
    <vt:vector size="75" baseType="lpstr">
      <vt:lpstr>Arial</vt:lpstr>
      <vt:lpstr>Arial Rounded MT Bold</vt:lpstr>
      <vt:lpstr>Calibri</vt:lpstr>
      <vt:lpstr>Calibri Light</vt:lpstr>
      <vt:lpstr>Century Gothic</vt:lpstr>
      <vt:lpstr>Century Schoolbook</vt:lpstr>
      <vt:lpstr>Corbel</vt:lpstr>
      <vt:lpstr>freight-sans-pro</vt:lpstr>
      <vt:lpstr>Söhne</vt:lpstr>
      <vt:lpstr>Univers Condensed Light</vt:lpstr>
      <vt:lpstr>Walbaum Display Light</vt:lpstr>
      <vt:lpstr>Wingdings 3</vt:lpstr>
      <vt:lpstr>Slice</vt:lpstr>
      <vt:lpstr>AngleLinesVTI</vt:lpstr>
      <vt:lpstr>Office Theme</vt:lpstr>
      <vt:lpstr>Parallax</vt:lpstr>
      <vt:lpstr>Basis</vt:lpstr>
      <vt:lpstr>Allentown Parking Authority’s  Community Parking  Workshop</vt:lpstr>
      <vt:lpstr>What does the Allentown Parking Authority do?</vt:lpstr>
      <vt:lpstr>Our Mission</vt:lpstr>
      <vt:lpstr>Our Purpose</vt:lpstr>
      <vt:lpstr>Our Policy</vt:lpstr>
      <vt:lpstr>City Ordinances</vt:lpstr>
      <vt:lpstr>How can I familiarize myself with the Laws? </vt:lpstr>
      <vt:lpstr>What are the Parking Violations?</vt:lpstr>
      <vt:lpstr>Most Common Parking  Safety Violations</vt:lpstr>
      <vt:lpstr>2E: No Parking Anytime</vt:lpstr>
      <vt:lpstr>No Parking This Street</vt:lpstr>
      <vt:lpstr>Time Zone</vt:lpstr>
      <vt:lpstr>LOADING ZONE/NO STOPPING-STANDING</vt:lpstr>
      <vt:lpstr> Too Close to Corner</vt:lpstr>
      <vt:lpstr> No Parking on Sidewalk</vt:lpstr>
      <vt:lpstr> Parked Opposing Traffic  </vt:lpstr>
      <vt:lpstr> Too Far from the Curb </vt:lpstr>
      <vt:lpstr>Blocking Street or Lane</vt:lpstr>
      <vt:lpstr> Blocking Garage</vt:lpstr>
      <vt:lpstr>72 Hour </vt:lpstr>
      <vt:lpstr>72-HR Process</vt:lpstr>
      <vt:lpstr>72- HR Process Cont’d</vt:lpstr>
      <vt:lpstr>NO PARKING INFRONT OF DRIVEWAY</vt:lpstr>
      <vt:lpstr>Unhitched Trailer tched Trailer </vt:lpstr>
      <vt:lpstr>No Parking within 15ft of a Fire Hydrant</vt:lpstr>
      <vt:lpstr>Double Parking</vt:lpstr>
      <vt:lpstr>Escalation of Double Parking Violation</vt:lpstr>
      <vt:lpstr>Lazy Double Parker</vt:lpstr>
      <vt:lpstr> No Repair Work</vt:lpstr>
      <vt:lpstr>3JA: No Current Reg/ *INOPERABLE*</vt:lpstr>
      <vt:lpstr> NO CURRENT INSPECTION</vt:lpstr>
      <vt:lpstr>Reasons to get Inspection Tickets</vt:lpstr>
      <vt:lpstr> No Parking in Posted Handicap Area</vt:lpstr>
      <vt:lpstr> Private Property</vt:lpstr>
      <vt:lpstr>Street Cleaning, sweeping, leaf collecting, snow plowing</vt:lpstr>
      <vt:lpstr>HOW DO I REPORT AN ILLEGALLY PARKED CAR?</vt:lpstr>
      <vt:lpstr>24/7 DISPATCH NUMBER</vt:lpstr>
      <vt:lpstr>DO YOU TICKET 24/7?</vt:lpstr>
      <vt:lpstr>PowerPoint Presentation</vt:lpstr>
      <vt:lpstr>Do I have to give my name and phone number?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APA Lots and Decks</vt:lpstr>
      <vt:lpstr>Introduction</vt:lpstr>
      <vt:lpstr>Lots Permit vs. Public &amp; Permit:</vt:lpstr>
      <vt:lpstr>Equipment</vt:lpstr>
      <vt:lpstr>Decks  Decks are permit only or through an hourly fee of $1.00/HR Permits can be obtained via our online application, please contact our customer service department for assistance 610-841-9090x2 Once a permit has been granted, access methods will be through LPR cameras or QR code access To obtain a ticket through the hourly rate, you will arrive to the garage and follow the prompts on the equipment to receive a paper ticket.    Strata Upper and Lower have capacity limiters enabled </vt:lpstr>
      <vt:lpstr>Validations</vt:lpstr>
      <vt:lpstr>Tiba Equipment (Spiral) </vt:lpstr>
      <vt:lpstr>Event Locations</vt:lpstr>
      <vt:lpstr>GROUP QUESTIONS for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Parking Violations</dc:title>
  <dc:creator>Garrett Hall</dc:creator>
  <cp:lastModifiedBy>Christina Dayton</cp:lastModifiedBy>
  <cp:revision>30</cp:revision>
  <dcterms:created xsi:type="dcterms:W3CDTF">2020-04-21T02:05:30Z</dcterms:created>
  <dcterms:modified xsi:type="dcterms:W3CDTF">2024-03-21T12:25:22Z</dcterms:modified>
</cp:coreProperties>
</file>